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49"/>
  </p:notesMasterIdLst>
  <p:sldIdLst>
    <p:sldId id="258" r:id="rId6"/>
    <p:sldId id="257" r:id="rId7"/>
    <p:sldId id="259" r:id="rId8"/>
    <p:sldId id="312" r:id="rId9"/>
    <p:sldId id="273" r:id="rId10"/>
    <p:sldId id="296" r:id="rId11"/>
    <p:sldId id="297" r:id="rId12"/>
    <p:sldId id="298" r:id="rId13"/>
    <p:sldId id="299" r:id="rId14"/>
    <p:sldId id="309" r:id="rId15"/>
    <p:sldId id="310" r:id="rId16"/>
    <p:sldId id="288" r:id="rId17"/>
    <p:sldId id="262" r:id="rId18"/>
    <p:sldId id="274" r:id="rId19"/>
    <p:sldId id="267" r:id="rId20"/>
    <p:sldId id="314" r:id="rId21"/>
    <p:sldId id="313" r:id="rId22"/>
    <p:sldId id="289" r:id="rId23"/>
    <p:sldId id="304" r:id="rId24"/>
    <p:sldId id="316" r:id="rId25"/>
    <p:sldId id="315" r:id="rId26"/>
    <p:sldId id="302" r:id="rId27"/>
    <p:sldId id="301" r:id="rId28"/>
    <p:sldId id="318" r:id="rId29"/>
    <p:sldId id="317" r:id="rId30"/>
    <p:sldId id="303" r:id="rId31"/>
    <p:sldId id="320" r:id="rId32"/>
    <p:sldId id="319" r:id="rId33"/>
    <p:sldId id="306" r:id="rId34"/>
    <p:sldId id="322" r:id="rId35"/>
    <p:sldId id="321" r:id="rId36"/>
    <p:sldId id="280" r:id="rId37"/>
    <p:sldId id="286" r:id="rId38"/>
    <p:sldId id="283" r:id="rId39"/>
    <p:sldId id="279" r:id="rId40"/>
    <p:sldId id="287" r:id="rId41"/>
    <p:sldId id="284" r:id="rId42"/>
    <p:sldId id="311" r:id="rId43"/>
    <p:sldId id="263" r:id="rId44"/>
    <p:sldId id="290" r:id="rId45"/>
    <p:sldId id="268" r:id="rId46"/>
    <p:sldId id="291" r:id="rId47"/>
    <p:sldId id="29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736301-2F6C-515C-C010-16264E2ED448}" name="Kelsey Bakken" initials="KB" userId="S::Kelsey.Bakken2@usda.gov::b5ae2f4a-04a5-433b-aa1c-c2396ef3923c" providerId="AD"/>
  <p188:author id="{37B72B29-9F83-775D-8201-82977C4A3BF9}" name="Carey, Chelsea - MRP-APHIS" initials="CM" userId="S::chelsea.m.carey@usda.gov::3f3d3c0b-e1e5-48ed-8311-14c3b57d97eb" providerId="AD"/>
  <p188:author id="{1C530C67-9222-5AE7-A57A-B0A1AC74B6E0}" name="Bakken, Kelsey - MRP-APHIS" initials="BM" userId="S::kelsey.bakken2@usda.gov::b5ae2f4a-04a5-433b-aa1c-c2396ef3923c" providerId="AD"/>
  <p188:author id="{263447AD-ADA1-3ACD-890D-2F2EA4817D83}" name="Thiessen, Lindsey - MRP-APHIS" initials="LT" userId="S::Lindsey.Thiessen@usda.gov::1fb62b7a-b2f5-41df-83f4-984ac3245e94" providerId="AD"/>
  <p188:author id="{96CAB1BC-2A26-4A7F-DC1A-704F45C278CF}" name="Marrero, Glorimar - MRP-APHIS" initials="GM" userId="S::glorimar.marrero@usda.gov::a2f8a4a8-c942-4c4b-a093-09d5b548a09d" providerId="AD"/>
  <p188:author id="{68D33FF5-63B9-FE35-606B-3917E27467D7}" name="Van Meter, Julie - MRP-APHIS, Riverdale, MD" initials="JCV" userId="Van Meter, Julie - MRP-APHIS, Riverdale, MD"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009900"/>
    <a:srgbClr val="C4E59F"/>
    <a:srgbClr val="FFFF66"/>
    <a:srgbClr val="FDE300"/>
    <a:srgbClr val="BBDED6"/>
    <a:srgbClr val="FF9900"/>
    <a:srgbClr val="A50021"/>
    <a:srgbClr val="57B7FF"/>
    <a:srgbClr val="ABE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518D6B-8163-4FB4-934B-3EED9AF8AEDC}" v="3" dt="2024-06-03T19:45:19.1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7" autoAdjust="0"/>
    <p:restoredTop sz="86370" autoAdjust="0"/>
  </p:normalViewPr>
  <p:slideViewPr>
    <p:cSldViewPr snapToGrid="0">
      <p:cViewPr varScale="1">
        <p:scale>
          <a:sx n="53" d="100"/>
          <a:sy n="53" d="100"/>
        </p:scale>
        <p:origin x="356" y="2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1" Type="http://schemas.openxmlformats.org/officeDocument/2006/relationships/image" Target="../media/image48.jpeg"/></Relationships>
</file>

<file path=ppt/diagrams/_rels/data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image" Target="../media/image49.jpeg"/></Relationships>
</file>

<file path=ppt/diagrams/_rels/data8.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diagrams/_rels/drawing3.xml.rels><?xml version="1.0" encoding="UTF-8" standalone="yes"?>
<Relationships xmlns="http://schemas.openxmlformats.org/package/2006/relationships"><Relationship Id="rId1" Type="http://schemas.openxmlformats.org/officeDocument/2006/relationships/image" Target="../media/image48.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image" Target="../media/image49.jpeg"/></Relationships>
</file>

<file path=ppt/diagrams/_rels/drawing8.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EB36F8-6A70-487C-A8A8-F92ADC6698FB}"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B872400D-7096-4F46-8681-B68B73F181E2}">
      <dgm:prSet/>
      <dgm:spPr>
        <a:solidFill>
          <a:schemeClr val="accent2">
            <a:lumMod val="40000"/>
            <a:lumOff val="60000"/>
          </a:schemeClr>
        </a:solidFill>
      </dgm:spPr>
      <dgm:t>
        <a:bodyPr/>
        <a:lstStyle/>
        <a:p>
          <a:r>
            <a:rPr lang="en-US">
              <a:solidFill>
                <a:sysClr val="windowText" lastClr="000000"/>
              </a:solidFill>
              <a:latin typeface="Amasis MT Pro Medium" panose="020F0502020204030204" pitchFamily="18" charset="0"/>
            </a:rPr>
            <a:t>Overview of PPA 7721</a:t>
          </a:r>
        </a:p>
      </dgm:t>
    </dgm:pt>
    <dgm:pt modelId="{782EE05A-70FB-45FF-B231-2161BA9C7A57}" type="parTrans" cxnId="{A0536F81-5104-4FAD-83BF-DCE2FC57F185}">
      <dgm:prSet/>
      <dgm:spPr/>
      <dgm:t>
        <a:bodyPr/>
        <a:lstStyle/>
        <a:p>
          <a:endParaRPr lang="en-US">
            <a:solidFill>
              <a:sysClr val="windowText" lastClr="000000"/>
            </a:solidFill>
          </a:endParaRPr>
        </a:p>
      </dgm:t>
    </dgm:pt>
    <dgm:pt modelId="{C492949C-1E86-482E-800B-D51F6F28952B}" type="sibTrans" cxnId="{A0536F81-5104-4FAD-83BF-DCE2FC57F185}">
      <dgm:prSet/>
      <dgm:spPr/>
      <dgm:t>
        <a:bodyPr/>
        <a:lstStyle/>
        <a:p>
          <a:endParaRPr lang="en-US">
            <a:solidFill>
              <a:sysClr val="windowText" lastClr="000000"/>
            </a:solidFill>
          </a:endParaRPr>
        </a:p>
      </dgm:t>
    </dgm:pt>
    <dgm:pt modelId="{2EDDC540-60EE-4038-86A2-D9AA0D95A0C1}">
      <dgm:prSet/>
      <dgm:spPr>
        <a:solidFill>
          <a:schemeClr val="accent1">
            <a:lumMod val="20000"/>
            <a:lumOff val="80000"/>
          </a:schemeClr>
        </a:solidFill>
      </dgm:spPr>
      <dgm:t>
        <a:bodyPr/>
        <a:lstStyle/>
        <a:p>
          <a:r>
            <a:rPr lang="en-US">
              <a:solidFill>
                <a:sysClr val="windowText" lastClr="000000"/>
              </a:solidFill>
              <a:latin typeface="Amasis MT Pro Medium" panose="020F0502020204030204" pitchFamily="18" charset="0"/>
            </a:rPr>
            <a:t>The Implementation Plan</a:t>
          </a:r>
        </a:p>
      </dgm:t>
      <dgm:extLst>
        <a:ext uri="{E40237B7-FDA0-4F09-8148-C483321AD2D9}">
          <dgm14:cNvPr xmlns:dgm14="http://schemas.microsoft.com/office/drawing/2010/diagram" id="0" name="" descr="Represents a visual table of contents for the remaining slides. "/>
        </a:ext>
      </dgm:extLst>
    </dgm:pt>
    <dgm:pt modelId="{1D9B3D93-9266-46FB-BE10-0C21E078F6F0}" type="parTrans" cxnId="{ACB0A95E-105A-4F7F-A6D4-93965ADBD28C}">
      <dgm:prSet/>
      <dgm:spPr/>
      <dgm:t>
        <a:bodyPr/>
        <a:lstStyle/>
        <a:p>
          <a:endParaRPr lang="en-US">
            <a:solidFill>
              <a:sysClr val="windowText" lastClr="000000"/>
            </a:solidFill>
          </a:endParaRPr>
        </a:p>
      </dgm:t>
    </dgm:pt>
    <dgm:pt modelId="{F4679396-28F8-451A-82D5-20231E38FBBD}" type="sibTrans" cxnId="{ACB0A95E-105A-4F7F-A6D4-93965ADBD28C}">
      <dgm:prSet/>
      <dgm:spPr/>
      <dgm:t>
        <a:bodyPr/>
        <a:lstStyle/>
        <a:p>
          <a:endParaRPr lang="en-US">
            <a:solidFill>
              <a:sysClr val="windowText" lastClr="000000"/>
            </a:solidFill>
          </a:endParaRPr>
        </a:p>
      </dgm:t>
    </dgm:pt>
    <dgm:pt modelId="{D9F7F533-229C-4511-98BE-D690B6568449}">
      <dgm:prSet/>
      <dgm:spPr>
        <a:solidFill>
          <a:schemeClr val="accent4">
            <a:lumMod val="40000"/>
            <a:lumOff val="60000"/>
          </a:schemeClr>
        </a:solidFill>
      </dgm:spPr>
      <dgm:t>
        <a:bodyPr/>
        <a:lstStyle/>
        <a:p>
          <a:r>
            <a:rPr lang="en-US">
              <a:solidFill>
                <a:sysClr val="windowText" lastClr="000000"/>
              </a:solidFill>
              <a:latin typeface="Amasis MT Pro Medium" panose="020F0502020204030204" pitchFamily="18" charset="0"/>
            </a:rPr>
            <a:t>Submitting a PPDMDPP Suggestion &amp; ServiceNow</a:t>
          </a:r>
        </a:p>
      </dgm:t>
    </dgm:pt>
    <dgm:pt modelId="{738A417D-BAB4-4168-9B1B-926B364A9129}" type="parTrans" cxnId="{8CEEECB3-EF8C-4DBF-8FBF-A61C9CDFDBBD}">
      <dgm:prSet/>
      <dgm:spPr/>
      <dgm:t>
        <a:bodyPr/>
        <a:lstStyle/>
        <a:p>
          <a:endParaRPr lang="en-US">
            <a:solidFill>
              <a:sysClr val="windowText" lastClr="000000"/>
            </a:solidFill>
          </a:endParaRPr>
        </a:p>
      </dgm:t>
    </dgm:pt>
    <dgm:pt modelId="{81219891-9DA7-465E-95F4-41B2180A632B}" type="sibTrans" cxnId="{8CEEECB3-EF8C-4DBF-8FBF-A61C9CDFDBBD}">
      <dgm:prSet/>
      <dgm:spPr/>
      <dgm:t>
        <a:bodyPr/>
        <a:lstStyle/>
        <a:p>
          <a:endParaRPr lang="en-US">
            <a:solidFill>
              <a:sysClr val="windowText" lastClr="000000"/>
            </a:solidFill>
          </a:endParaRPr>
        </a:p>
      </dgm:t>
    </dgm:pt>
    <dgm:pt modelId="{ABABA293-6004-4493-B39C-A18E6526AE1B}">
      <dgm:prSet/>
      <dgm:spPr>
        <a:solidFill>
          <a:srgbClr val="CCCCFF"/>
        </a:solidFill>
      </dgm:spPr>
      <dgm:t>
        <a:bodyPr/>
        <a:lstStyle/>
        <a:p>
          <a:r>
            <a:rPr lang="en-US">
              <a:solidFill>
                <a:sysClr val="windowText" lastClr="000000"/>
              </a:solidFill>
              <a:latin typeface="Amasis MT Pro Medium" panose="020F0502020204030204" pitchFamily="18" charset="0"/>
            </a:rPr>
            <a:t>Things to Consider and Components of a Good Suggestion</a:t>
          </a:r>
        </a:p>
      </dgm:t>
    </dgm:pt>
    <dgm:pt modelId="{3F0FF33E-D55D-40F6-96D3-7596BB7C6CA0}" type="parTrans" cxnId="{0C5DE086-3257-410C-BDED-0CECD8019928}">
      <dgm:prSet/>
      <dgm:spPr/>
      <dgm:t>
        <a:bodyPr/>
        <a:lstStyle/>
        <a:p>
          <a:endParaRPr lang="en-US">
            <a:solidFill>
              <a:sysClr val="windowText" lastClr="000000"/>
            </a:solidFill>
          </a:endParaRPr>
        </a:p>
      </dgm:t>
    </dgm:pt>
    <dgm:pt modelId="{59068FCD-459C-4F5C-BCE7-629B4609634C}" type="sibTrans" cxnId="{0C5DE086-3257-410C-BDED-0CECD8019928}">
      <dgm:prSet/>
      <dgm:spPr/>
      <dgm:t>
        <a:bodyPr/>
        <a:lstStyle/>
        <a:p>
          <a:endParaRPr lang="en-US">
            <a:solidFill>
              <a:sysClr val="windowText" lastClr="000000"/>
            </a:solidFill>
          </a:endParaRPr>
        </a:p>
      </dgm:t>
    </dgm:pt>
    <dgm:pt modelId="{5CD86068-B347-4D56-B262-B02293483DEB}">
      <dgm:prSet/>
      <dgm:spPr>
        <a:solidFill>
          <a:schemeClr val="accent6">
            <a:lumMod val="40000"/>
            <a:lumOff val="60000"/>
          </a:schemeClr>
        </a:solidFill>
      </dgm:spPr>
      <dgm:t>
        <a:bodyPr/>
        <a:lstStyle/>
        <a:p>
          <a:r>
            <a:rPr lang="en-US">
              <a:solidFill>
                <a:sysClr val="windowText" lastClr="000000"/>
              </a:solidFill>
              <a:latin typeface="Amasis MT Pro Medium" panose="020F0502020204030204" pitchFamily="18" charset="0"/>
            </a:rPr>
            <a:t>PPDMDPP Goal Areas</a:t>
          </a:r>
        </a:p>
      </dgm:t>
    </dgm:pt>
    <dgm:pt modelId="{D88A8BF1-38B9-4D0E-8910-4BED7C5DCF90}" type="parTrans" cxnId="{C96DCB37-ECCE-4CC2-BFC8-541A43C24C77}">
      <dgm:prSet/>
      <dgm:spPr/>
      <dgm:t>
        <a:bodyPr/>
        <a:lstStyle/>
        <a:p>
          <a:endParaRPr lang="en-US">
            <a:solidFill>
              <a:sysClr val="windowText" lastClr="000000"/>
            </a:solidFill>
          </a:endParaRPr>
        </a:p>
      </dgm:t>
    </dgm:pt>
    <dgm:pt modelId="{73CBE454-BE08-409A-8526-57247C0576EB}" type="sibTrans" cxnId="{C96DCB37-ECCE-4CC2-BFC8-541A43C24C77}">
      <dgm:prSet/>
      <dgm:spPr/>
      <dgm:t>
        <a:bodyPr/>
        <a:lstStyle/>
        <a:p>
          <a:endParaRPr lang="en-US">
            <a:solidFill>
              <a:sysClr val="windowText" lastClr="000000"/>
            </a:solidFill>
          </a:endParaRPr>
        </a:p>
      </dgm:t>
    </dgm:pt>
    <dgm:pt modelId="{422C80D2-8EFC-4B7E-BE00-257CFC836FD1}">
      <dgm:prSet/>
      <dgm:spPr>
        <a:solidFill>
          <a:schemeClr val="accent5">
            <a:lumMod val="40000"/>
            <a:lumOff val="60000"/>
          </a:schemeClr>
        </a:solidFill>
      </dgm:spPr>
      <dgm:t>
        <a:bodyPr/>
        <a:lstStyle/>
        <a:p>
          <a:r>
            <a:rPr lang="en-US">
              <a:solidFill>
                <a:sysClr val="windowText" lastClr="000000"/>
              </a:solidFill>
              <a:latin typeface="Amasis MT Pro Medium" panose="020F0502020204030204" pitchFamily="18" charset="0"/>
            </a:rPr>
            <a:t>List of Resources</a:t>
          </a:r>
        </a:p>
      </dgm:t>
    </dgm:pt>
    <dgm:pt modelId="{F9EC1642-3953-49A1-AC51-F43EFB5FB645}" type="parTrans" cxnId="{F2FA38E8-7E7E-4BA9-97CC-5305B05BD46E}">
      <dgm:prSet/>
      <dgm:spPr/>
      <dgm:t>
        <a:bodyPr/>
        <a:lstStyle/>
        <a:p>
          <a:endParaRPr lang="en-US">
            <a:solidFill>
              <a:sysClr val="windowText" lastClr="000000"/>
            </a:solidFill>
          </a:endParaRPr>
        </a:p>
      </dgm:t>
    </dgm:pt>
    <dgm:pt modelId="{0581A7C8-CAC9-41C9-A30C-25F16E43B0A5}" type="sibTrans" cxnId="{F2FA38E8-7E7E-4BA9-97CC-5305B05BD46E}">
      <dgm:prSet/>
      <dgm:spPr/>
      <dgm:t>
        <a:bodyPr/>
        <a:lstStyle/>
        <a:p>
          <a:endParaRPr lang="en-US">
            <a:solidFill>
              <a:sysClr val="windowText" lastClr="000000"/>
            </a:solidFill>
          </a:endParaRPr>
        </a:p>
      </dgm:t>
    </dgm:pt>
    <dgm:pt modelId="{E9B1BE0F-A563-42E5-9590-D97CE591919E}" type="pres">
      <dgm:prSet presAssocID="{22EB36F8-6A70-487C-A8A8-F92ADC6698FB}" presName="linear" presStyleCnt="0">
        <dgm:presLayoutVars>
          <dgm:dir/>
          <dgm:animLvl val="lvl"/>
          <dgm:resizeHandles val="exact"/>
        </dgm:presLayoutVars>
      </dgm:prSet>
      <dgm:spPr/>
    </dgm:pt>
    <dgm:pt modelId="{42336465-ADCD-48C9-B48D-8E2242278448}" type="pres">
      <dgm:prSet presAssocID="{B872400D-7096-4F46-8681-B68B73F181E2}" presName="parentLin" presStyleCnt="0"/>
      <dgm:spPr/>
    </dgm:pt>
    <dgm:pt modelId="{8AD3983D-51A6-4AE7-9880-63808821E7EC}" type="pres">
      <dgm:prSet presAssocID="{B872400D-7096-4F46-8681-B68B73F181E2}" presName="parentLeftMargin" presStyleLbl="node1" presStyleIdx="0" presStyleCnt="6"/>
      <dgm:spPr/>
    </dgm:pt>
    <dgm:pt modelId="{602A9BE4-A3E9-4555-90DD-FF4E732EF46F}" type="pres">
      <dgm:prSet presAssocID="{B872400D-7096-4F46-8681-B68B73F181E2}" presName="parentText" presStyleLbl="node1" presStyleIdx="0" presStyleCnt="6">
        <dgm:presLayoutVars>
          <dgm:chMax val="0"/>
          <dgm:bulletEnabled val="1"/>
        </dgm:presLayoutVars>
      </dgm:prSet>
      <dgm:spPr/>
    </dgm:pt>
    <dgm:pt modelId="{5D86EDCC-F42D-4777-96C3-A94CB85DF020}" type="pres">
      <dgm:prSet presAssocID="{B872400D-7096-4F46-8681-B68B73F181E2}" presName="negativeSpace" presStyleCnt="0"/>
      <dgm:spPr/>
    </dgm:pt>
    <dgm:pt modelId="{05C5E127-41E2-4A87-86B4-063CDFE27898}" type="pres">
      <dgm:prSet presAssocID="{B872400D-7096-4F46-8681-B68B73F181E2}" presName="childText" presStyleLbl="conFgAcc1" presStyleIdx="0" presStyleCnt="6">
        <dgm:presLayoutVars>
          <dgm:bulletEnabled val="1"/>
        </dgm:presLayoutVars>
      </dgm:prSet>
      <dgm:spPr/>
    </dgm:pt>
    <dgm:pt modelId="{FC66355E-424B-406E-BEB9-6D5249C1B89F}" type="pres">
      <dgm:prSet presAssocID="{C492949C-1E86-482E-800B-D51F6F28952B}" presName="spaceBetweenRectangles" presStyleCnt="0"/>
      <dgm:spPr/>
    </dgm:pt>
    <dgm:pt modelId="{7DC44D83-27E0-4307-B6C3-765C552F06F0}" type="pres">
      <dgm:prSet presAssocID="{5CD86068-B347-4D56-B262-B02293483DEB}" presName="parentLin" presStyleCnt="0"/>
      <dgm:spPr/>
    </dgm:pt>
    <dgm:pt modelId="{F7F32320-7C07-4C3E-AC9F-71F3B38C50BD}" type="pres">
      <dgm:prSet presAssocID="{5CD86068-B347-4D56-B262-B02293483DEB}" presName="parentLeftMargin" presStyleLbl="node1" presStyleIdx="0" presStyleCnt="6"/>
      <dgm:spPr/>
    </dgm:pt>
    <dgm:pt modelId="{7F552E7D-9F6D-4177-820B-9813261CF936}" type="pres">
      <dgm:prSet presAssocID="{5CD86068-B347-4D56-B262-B02293483DEB}" presName="parentText" presStyleLbl="node1" presStyleIdx="1" presStyleCnt="6">
        <dgm:presLayoutVars>
          <dgm:chMax val="0"/>
          <dgm:bulletEnabled val="1"/>
        </dgm:presLayoutVars>
      </dgm:prSet>
      <dgm:spPr/>
    </dgm:pt>
    <dgm:pt modelId="{2215FD9E-E44B-4D58-B23F-E6B8B398C20D}" type="pres">
      <dgm:prSet presAssocID="{5CD86068-B347-4D56-B262-B02293483DEB}" presName="negativeSpace" presStyleCnt="0"/>
      <dgm:spPr/>
    </dgm:pt>
    <dgm:pt modelId="{7ED0823C-E104-44FA-86FC-1B9C02FF663F}" type="pres">
      <dgm:prSet presAssocID="{5CD86068-B347-4D56-B262-B02293483DEB}" presName="childText" presStyleLbl="conFgAcc1" presStyleIdx="1" presStyleCnt="6">
        <dgm:presLayoutVars>
          <dgm:bulletEnabled val="1"/>
        </dgm:presLayoutVars>
      </dgm:prSet>
      <dgm:spPr>
        <a:ln>
          <a:solidFill>
            <a:schemeClr val="accent6">
              <a:lumMod val="40000"/>
              <a:lumOff val="60000"/>
            </a:schemeClr>
          </a:solidFill>
        </a:ln>
      </dgm:spPr>
    </dgm:pt>
    <dgm:pt modelId="{0EB7BA8C-73C6-4B63-A6B9-EB676943B55D}" type="pres">
      <dgm:prSet presAssocID="{73CBE454-BE08-409A-8526-57247C0576EB}" presName="spaceBetweenRectangles" presStyleCnt="0"/>
      <dgm:spPr/>
    </dgm:pt>
    <dgm:pt modelId="{CDD1BF84-970A-4E46-A43A-563B68E4BB28}" type="pres">
      <dgm:prSet presAssocID="{2EDDC540-60EE-4038-86A2-D9AA0D95A0C1}" presName="parentLin" presStyleCnt="0"/>
      <dgm:spPr/>
    </dgm:pt>
    <dgm:pt modelId="{788CBFC0-FAF1-4C9E-938C-F5B77B7971E2}" type="pres">
      <dgm:prSet presAssocID="{2EDDC540-60EE-4038-86A2-D9AA0D95A0C1}" presName="parentLeftMargin" presStyleLbl="node1" presStyleIdx="1" presStyleCnt="6"/>
      <dgm:spPr/>
    </dgm:pt>
    <dgm:pt modelId="{D7E50E26-2008-42FA-9961-F6948CD504CB}" type="pres">
      <dgm:prSet presAssocID="{2EDDC540-60EE-4038-86A2-D9AA0D95A0C1}" presName="parentText" presStyleLbl="node1" presStyleIdx="2" presStyleCnt="6">
        <dgm:presLayoutVars>
          <dgm:chMax val="0"/>
          <dgm:bulletEnabled val="1"/>
        </dgm:presLayoutVars>
      </dgm:prSet>
      <dgm:spPr/>
    </dgm:pt>
    <dgm:pt modelId="{1BB74F16-92E0-40F0-B4B8-FB0CAF9E341B}" type="pres">
      <dgm:prSet presAssocID="{2EDDC540-60EE-4038-86A2-D9AA0D95A0C1}" presName="negativeSpace" presStyleCnt="0"/>
      <dgm:spPr/>
    </dgm:pt>
    <dgm:pt modelId="{AE655AE1-9297-41EF-91F7-688173F38DBA}" type="pres">
      <dgm:prSet presAssocID="{2EDDC540-60EE-4038-86A2-D9AA0D95A0C1}" presName="childText" presStyleLbl="conFgAcc1" presStyleIdx="2" presStyleCnt="6">
        <dgm:presLayoutVars>
          <dgm:bulletEnabled val="1"/>
        </dgm:presLayoutVars>
      </dgm:prSet>
      <dgm:spPr>
        <a:ln>
          <a:solidFill>
            <a:schemeClr val="accent1"/>
          </a:solidFill>
        </a:ln>
      </dgm:spPr>
      <dgm:extLst>
        <a:ext uri="{E40237B7-FDA0-4F09-8148-C483321AD2D9}">
          <dgm14:cNvPr xmlns:dgm14="http://schemas.microsoft.com/office/drawing/2010/diagram" id="0" name="" descr="Set of boxes containing key topics to be discussed throughout the presentation to include Overview of PPA 7721, Grants Versus Cooperative Agreements, the Cooperative Agreement Timeline, etc. "/>
        </a:ext>
      </dgm:extLst>
    </dgm:pt>
    <dgm:pt modelId="{BFE5A1DE-140F-46C1-90E9-9729B7CD2FE0}" type="pres">
      <dgm:prSet presAssocID="{F4679396-28F8-451A-82D5-20231E38FBBD}" presName="spaceBetweenRectangles" presStyleCnt="0"/>
      <dgm:spPr/>
    </dgm:pt>
    <dgm:pt modelId="{F06E78CF-64C1-4436-8E17-FAF7B5BA9899}" type="pres">
      <dgm:prSet presAssocID="{D9F7F533-229C-4511-98BE-D690B6568449}" presName="parentLin" presStyleCnt="0"/>
      <dgm:spPr/>
    </dgm:pt>
    <dgm:pt modelId="{4412A547-3154-4E4A-BDC8-C71163EA990C}" type="pres">
      <dgm:prSet presAssocID="{D9F7F533-229C-4511-98BE-D690B6568449}" presName="parentLeftMargin" presStyleLbl="node1" presStyleIdx="2" presStyleCnt="6"/>
      <dgm:spPr/>
    </dgm:pt>
    <dgm:pt modelId="{C261E6E2-41F5-4627-9346-8DAE80558F11}" type="pres">
      <dgm:prSet presAssocID="{D9F7F533-229C-4511-98BE-D690B6568449}" presName="parentText" presStyleLbl="node1" presStyleIdx="3" presStyleCnt="6">
        <dgm:presLayoutVars>
          <dgm:chMax val="0"/>
          <dgm:bulletEnabled val="1"/>
        </dgm:presLayoutVars>
      </dgm:prSet>
      <dgm:spPr/>
    </dgm:pt>
    <dgm:pt modelId="{EA894407-D12F-4FF3-93F4-1E115F43F071}" type="pres">
      <dgm:prSet presAssocID="{D9F7F533-229C-4511-98BE-D690B6568449}" presName="negativeSpace" presStyleCnt="0"/>
      <dgm:spPr/>
    </dgm:pt>
    <dgm:pt modelId="{95DF5D8B-32D3-4BC2-A158-E136AF03DE48}" type="pres">
      <dgm:prSet presAssocID="{D9F7F533-229C-4511-98BE-D690B6568449}" presName="childText" presStyleLbl="conFgAcc1" presStyleIdx="3" presStyleCnt="6">
        <dgm:presLayoutVars>
          <dgm:bulletEnabled val="1"/>
        </dgm:presLayoutVars>
      </dgm:prSet>
      <dgm:spPr>
        <a:ln>
          <a:solidFill>
            <a:schemeClr val="accent4">
              <a:lumMod val="40000"/>
              <a:lumOff val="60000"/>
            </a:schemeClr>
          </a:solidFill>
        </a:ln>
      </dgm:spPr>
    </dgm:pt>
    <dgm:pt modelId="{5F828125-DB44-43A6-B53B-EA777CFBB7FB}" type="pres">
      <dgm:prSet presAssocID="{81219891-9DA7-465E-95F4-41B2180A632B}" presName="spaceBetweenRectangles" presStyleCnt="0"/>
      <dgm:spPr/>
    </dgm:pt>
    <dgm:pt modelId="{4FF6EC86-6810-4573-B07E-FFA7CF070B6D}" type="pres">
      <dgm:prSet presAssocID="{ABABA293-6004-4493-B39C-A18E6526AE1B}" presName="parentLin" presStyleCnt="0"/>
      <dgm:spPr/>
    </dgm:pt>
    <dgm:pt modelId="{887F27A9-8E0F-40A7-AB5B-86AA2AD5C6FA}" type="pres">
      <dgm:prSet presAssocID="{ABABA293-6004-4493-B39C-A18E6526AE1B}" presName="parentLeftMargin" presStyleLbl="node1" presStyleIdx="3" presStyleCnt="6"/>
      <dgm:spPr/>
    </dgm:pt>
    <dgm:pt modelId="{9D2BB40C-2C71-45B3-A06D-0861F72FDAC0}" type="pres">
      <dgm:prSet presAssocID="{ABABA293-6004-4493-B39C-A18E6526AE1B}" presName="parentText" presStyleLbl="node1" presStyleIdx="4" presStyleCnt="6">
        <dgm:presLayoutVars>
          <dgm:chMax val="0"/>
          <dgm:bulletEnabled val="1"/>
        </dgm:presLayoutVars>
      </dgm:prSet>
      <dgm:spPr/>
    </dgm:pt>
    <dgm:pt modelId="{CE95E967-584C-4DA8-B944-C1B2882BC063}" type="pres">
      <dgm:prSet presAssocID="{ABABA293-6004-4493-B39C-A18E6526AE1B}" presName="negativeSpace" presStyleCnt="0"/>
      <dgm:spPr/>
    </dgm:pt>
    <dgm:pt modelId="{88620EC7-3B1A-4EE7-9A4C-A058297255A4}" type="pres">
      <dgm:prSet presAssocID="{ABABA293-6004-4493-B39C-A18E6526AE1B}" presName="childText" presStyleLbl="conFgAcc1" presStyleIdx="4" presStyleCnt="6">
        <dgm:presLayoutVars>
          <dgm:bulletEnabled val="1"/>
        </dgm:presLayoutVars>
      </dgm:prSet>
      <dgm:spPr>
        <a:ln>
          <a:solidFill>
            <a:srgbClr val="7030A0"/>
          </a:solidFill>
        </a:ln>
      </dgm:spPr>
    </dgm:pt>
    <dgm:pt modelId="{262F816B-4076-461C-96D3-2638816586F8}" type="pres">
      <dgm:prSet presAssocID="{59068FCD-459C-4F5C-BCE7-629B4609634C}" presName="spaceBetweenRectangles" presStyleCnt="0"/>
      <dgm:spPr/>
    </dgm:pt>
    <dgm:pt modelId="{2BA0A21B-DE58-4155-B969-7845D861E44C}" type="pres">
      <dgm:prSet presAssocID="{422C80D2-8EFC-4B7E-BE00-257CFC836FD1}" presName="parentLin" presStyleCnt="0"/>
      <dgm:spPr/>
    </dgm:pt>
    <dgm:pt modelId="{55B12089-5260-40E6-AC2A-3A50598E487C}" type="pres">
      <dgm:prSet presAssocID="{422C80D2-8EFC-4B7E-BE00-257CFC836FD1}" presName="parentLeftMargin" presStyleLbl="node1" presStyleIdx="4" presStyleCnt="6"/>
      <dgm:spPr/>
    </dgm:pt>
    <dgm:pt modelId="{A33E5A71-FBB7-46B3-91DB-B98FA233215D}" type="pres">
      <dgm:prSet presAssocID="{422C80D2-8EFC-4B7E-BE00-257CFC836FD1}" presName="parentText" presStyleLbl="node1" presStyleIdx="5" presStyleCnt="6">
        <dgm:presLayoutVars>
          <dgm:chMax val="0"/>
          <dgm:bulletEnabled val="1"/>
        </dgm:presLayoutVars>
      </dgm:prSet>
      <dgm:spPr/>
    </dgm:pt>
    <dgm:pt modelId="{9A31484A-C3F3-4512-8B68-692E8508DC45}" type="pres">
      <dgm:prSet presAssocID="{422C80D2-8EFC-4B7E-BE00-257CFC836FD1}" presName="negativeSpace" presStyleCnt="0"/>
      <dgm:spPr/>
    </dgm:pt>
    <dgm:pt modelId="{A3A83D3E-E1B2-4E52-B27F-4BA89DBDF636}" type="pres">
      <dgm:prSet presAssocID="{422C80D2-8EFC-4B7E-BE00-257CFC836FD1}" presName="childText" presStyleLbl="conFgAcc1" presStyleIdx="5" presStyleCnt="6">
        <dgm:presLayoutVars>
          <dgm:bulletEnabled val="1"/>
        </dgm:presLayoutVars>
      </dgm:prSet>
      <dgm:spPr>
        <a:ln>
          <a:solidFill>
            <a:schemeClr val="accent1">
              <a:lumMod val="40000"/>
              <a:lumOff val="60000"/>
            </a:schemeClr>
          </a:solidFill>
        </a:ln>
      </dgm:spPr>
    </dgm:pt>
  </dgm:ptLst>
  <dgm:cxnLst>
    <dgm:cxn modelId="{8288C603-A5C1-435F-930A-B28762E8EB11}" type="presOf" srcId="{5CD86068-B347-4D56-B262-B02293483DEB}" destId="{7F552E7D-9F6D-4177-820B-9813261CF936}" srcOrd="1" destOrd="0" presId="urn:microsoft.com/office/officeart/2005/8/layout/list1"/>
    <dgm:cxn modelId="{6C98D805-4D5F-449F-8A0B-566A858ECD6B}" type="presOf" srcId="{B872400D-7096-4F46-8681-B68B73F181E2}" destId="{602A9BE4-A3E9-4555-90DD-FF4E732EF46F}" srcOrd="1" destOrd="0" presId="urn:microsoft.com/office/officeart/2005/8/layout/list1"/>
    <dgm:cxn modelId="{C96DCB37-ECCE-4CC2-BFC8-541A43C24C77}" srcId="{22EB36F8-6A70-487C-A8A8-F92ADC6698FB}" destId="{5CD86068-B347-4D56-B262-B02293483DEB}" srcOrd="1" destOrd="0" parTransId="{D88A8BF1-38B9-4D0E-8910-4BED7C5DCF90}" sibTransId="{73CBE454-BE08-409A-8526-57247C0576EB}"/>
    <dgm:cxn modelId="{ACB0A95E-105A-4F7F-A6D4-93965ADBD28C}" srcId="{22EB36F8-6A70-487C-A8A8-F92ADC6698FB}" destId="{2EDDC540-60EE-4038-86A2-D9AA0D95A0C1}" srcOrd="2" destOrd="0" parTransId="{1D9B3D93-9266-46FB-BE10-0C21E078F6F0}" sibTransId="{F4679396-28F8-451A-82D5-20231E38FBBD}"/>
    <dgm:cxn modelId="{7332944F-E3C9-4CF8-B276-D5261463D063}" type="presOf" srcId="{2EDDC540-60EE-4038-86A2-D9AA0D95A0C1}" destId="{788CBFC0-FAF1-4C9E-938C-F5B77B7971E2}" srcOrd="0" destOrd="0" presId="urn:microsoft.com/office/officeart/2005/8/layout/list1"/>
    <dgm:cxn modelId="{0FB99575-FDF5-4C01-BD64-5FB8F4A33B21}" type="presOf" srcId="{422C80D2-8EFC-4B7E-BE00-257CFC836FD1}" destId="{55B12089-5260-40E6-AC2A-3A50598E487C}" srcOrd="0" destOrd="0" presId="urn:microsoft.com/office/officeart/2005/8/layout/list1"/>
    <dgm:cxn modelId="{68F80B57-07E6-4B37-9863-3336718C4964}" type="presOf" srcId="{D9F7F533-229C-4511-98BE-D690B6568449}" destId="{C261E6E2-41F5-4627-9346-8DAE80558F11}" srcOrd="1" destOrd="0" presId="urn:microsoft.com/office/officeart/2005/8/layout/list1"/>
    <dgm:cxn modelId="{A0536F81-5104-4FAD-83BF-DCE2FC57F185}" srcId="{22EB36F8-6A70-487C-A8A8-F92ADC6698FB}" destId="{B872400D-7096-4F46-8681-B68B73F181E2}" srcOrd="0" destOrd="0" parTransId="{782EE05A-70FB-45FF-B231-2161BA9C7A57}" sibTransId="{C492949C-1E86-482E-800B-D51F6F28952B}"/>
    <dgm:cxn modelId="{0C5DE086-3257-410C-BDED-0CECD8019928}" srcId="{22EB36F8-6A70-487C-A8A8-F92ADC6698FB}" destId="{ABABA293-6004-4493-B39C-A18E6526AE1B}" srcOrd="4" destOrd="0" parTransId="{3F0FF33E-D55D-40F6-96D3-7596BB7C6CA0}" sibTransId="{59068FCD-459C-4F5C-BCE7-629B4609634C}"/>
    <dgm:cxn modelId="{C6A2EE90-806C-42BC-8ED0-1194319A4998}" type="presOf" srcId="{B872400D-7096-4F46-8681-B68B73F181E2}" destId="{8AD3983D-51A6-4AE7-9880-63808821E7EC}" srcOrd="0" destOrd="0" presId="urn:microsoft.com/office/officeart/2005/8/layout/list1"/>
    <dgm:cxn modelId="{1A46FF9F-5765-4E09-9735-04EA54F16631}" type="presOf" srcId="{22EB36F8-6A70-487C-A8A8-F92ADC6698FB}" destId="{E9B1BE0F-A563-42E5-9590-D97CE591919E}" srcOrd="0" destOrd="0" presId="urn:microsoft.com/office/officeart/2005/8/layout/list1"/>
    <dgm:cxn modelId="{61D8EEA5-512E-4105-AEA5-03C338EC2EA8}" type="presOf" srcId="{ABABA293-6004-4493-B39C-A18E6526AE1B}" destId="{9D2BB40C-2C71-45B3-A06D-0861F72FDAC0}" srcOrd="1" destOrd="0" presId="urn:microsoft.com/office/officeart/2005/8/layout/list1"/>
    <dgm:cxn modelId="{FCC32DA8-0E4E-427A-85DF-C0BC945A7415}" type="presOf" srcId="{2EDDC540-60EE-4038-86A2-D9AA0D95A0C1}" destId="{D7E50E26-2008-42FA-9961-F6948CD504CB}" srcOrd="1" destOrd="0" presId="urn:microsoft.com/office/officeart/2005/8/layout/list1"/>
    <dgm:cxn modelId="{8CEEECB3-EF8C-4DBF-8FBF-A61C9CDFDBBD}" srcId="{22EB36F8-6A70-487C-A8A8-F92ADC6698FB}" destId="{D9F7F533-229C-4511-98BE-D690B6568449}" srcOrd="3" destOrd="0" parTransId="{738A417D-BAB4-4168-9B1B-926B364A9129}" sibTransId="{81219891-9DA7-465E-95F4-41B2180A632B}"/>
    <dgm:cxn modelId="{F245E4CA-239B-46D7-8D27-CF58E08A6669}" type="presOf" srcId="{ABABA293-6004-4493-B39C-A18E6526AE1B}" destId="{887F27A9-8E0F-40A7-AB5B-86AA2AD5C6FA}" srcOrd="0" destOrd="0" presId="urn:microsoft.com/office/officeart/2005/8/layout/list1"/>
    <dgm:cxn modelId="{BB5001D5-E40C-4BBC-8C62-92344C59BB50}" type="presOf" srcId="{422C80D2-8EFC-4B7E-BE00-257CFC836FD1}" destId="{A33E5A71-FBB7-46B3-91DB-B98FA233215D}" srcOrd="1" destOrd="0" presId="urn:microsoft.com/office/officeart/2005/8/layout/list1"/>
    <dgm:cxn modelId="{3931F8D6-CDB5-4C51-B332-1A22343E3611}" type="presOf" srcId="{D9F7F533-229C-4511-98BE-D690B6568449}" destId="{4412A547-3154-4E4A-BDC8-C71163EA990C}" srcOrd="0" destOrd="0" presId="urn:microsoft.com/office/officeart/2005/8/layout/list1"/>
    <dgm:cxn modelId="{F2FA38E8-7E7E-4BA9-97CC-5305B05BD46E}" srcId="{22EB36F8-6A70-487C-A8A8-F92ADC6698FB}" destId="{422C80D2-8EFC-4B7E-BE00-257CFC836FD1}" srcOrd="5" destOrd="0" parTransId="{F9EC1642-3953-49A1-AC51-F43EFB5FB645}" sibTransId="{0581A7C8-CAC9-41C9-A30C-25F16E43B0A5}"/>
    <dgm:cxn modelId="{383DE0F7-1CE8-4DAC-BB63-1BCFCB1693FD}" type="presOf" srcId="{5CD86068-B347-4D56-B262-B02293483DEB}" destId="{F7F32320-7C07-4C3E-AC9F-71F3B38C50BD}" srcOrd="0" destOrd="0" presId="urn:microsoft.com/office/officeart/2005/8/layout/list1"/>
    <dgm:cxn modelId="{DACBBA93-80F1-4EEB-BD0F-AE5FA67F50AF}" type="presParOf" srcId="{E9B1BE0F-A563-42E5-9590-D97CE591919E}" destId="{42336465-ADCD-48C9-B48D-8E2242278448}" srcOrd="0" destOrd="0" presId="urn:microsoft.com/office/officeart/2005/8/layout/list1"/>
    <dgm:cxn modelId="{AD56D00C-4AFA-4FB3-9F7B-E7A0A6B1EADA}" type="presParOf" srcId="{42336465-ADCD-48C9-B48D-8E2242278448}" destId="{8AD3983D-51A6-4AE7-9880-63808821E7EC}" srcOrd="0" destOrd="0" presId="urn:microsoft.com/office/officeart/2005/8/layout/list1"/>
    <dgm:cxn modelId="{293AA79B-0FE8-47E8-83C1-0B71842AE3F4}" type="presParOf" srcId="{42336465-ADCD-48C9-B48D-8E2242278448}" destId="{602A9BE4-A3E9-4555-90DD-FF4E732EF46F}" srcOrd="1" destOrd="0" presId="urn:microsoft.com/office/officeart/2005/8/layout/list1"/>
    <dgm:cxn modelId="{21D7D006-4039-4B88-A76E-FBB20AA04933}" type="presParOf" srcId="{E9B1BE0F-A563-42E5-9590-D97CE591919E}" destId="{5D86EDCC-F42D-4777-96C3-A94CB85DF020}" srcOrd="1" destOrd="0" presId="urn:microsoft.com/office/officeart/2005/8/layout/list1"/>
    <dgm:cxn modelId="{38D4C7FC-A310-4BE4-BC2B-29AADF86E079}" type="presParOf" srcId="{E9B1BE0F-A563-42E5-9590-D97CE591919E}" destId="{05C5E127-41E2-4A87-86B4-063CDFE27898}" srcOrd="2" destOrd="0" presId="urn:microsoft.com/office/officeart/2005/8/layout/list1"/>
    <dgm:cxn modelId="{F54FA017-8298-4FBF-9F51-619E8BF7D655}" type="presParOf" srcId="{E9B1BE0F-A563-42E5-9590-D97CE591919E}" destId="{FC66355E-424B-406E-BEB9-6D5249C1B89F}" srcOrd="3" destOrd="0" presId="urn:microsoft.com/office/officeart/2005/8/layout/list1"/>
    <dgm:cxn modelId="{323CD59D-0C18-4844-9429-A974B9F7F767}" type="presParOf" srcId="{E9B1BE0F-A563-42E5-9590-D97CE591919E}" destId="{7DC44D83-27E0-4307-B6C3-765C552F06F0}" srcOrd="4" destOrd="0" presId="urn:microsoft.com/office/officeart/2005/8/layout/list1"/>
    <dgm:cxn modelId="{805B379B-5298-4AF9-9B2F-D509F65C14A3}" type="presParOf" srcId="{7DC44D83-27E0-4307-B6C3-765C552F06F0}" destId="{F7F32320-7C07-4C3E-AC9F-71F3B38C50BD}" srcOrd="0" destOrd="0" presId="urn:microsoft.com/office/officeart/2005/8/layout/list1"/>
    <dgm:cxn modelId="{04BE392B-A622-4AB5-8FEF-A2EF84731C96}" type="presParOf" srcId="{7DC44D83-27E0-4307-B6C3-765C552F06F0}" destId="{7F552E7D-9F6D-4177-820B-9813261CF936}" srcOrd="1" destOrd="0" presId="urn:microsoft.com/office/officeart/2005/8/layout/list1"/>
    <dgm:cxn modelId="{3419BB36-2C67-47D5-B4E4-B29B88388D72}" type="presParOf" srcId="{E9B1BE0F-A563-42E5-9590-D97CE591919E}" destId="{2215FD9E-E44B-4D58-B23F-E6B8B398C20D}" srcOrd="5" destOrd="0" presId="urn:microsoft.com/office/officeart/2005/8/layout/list1"/>
    <dgm:cxn modelId="{39AC7FD7-8780-4924-A6B8-2EB36DAEC43E}" type="presParOf" srcId="{E9B1BE0F-A563-42E5-9590-D97CE591919E}" destId="{7ED0823C-E104-44FA-86FC-1B9C02FF663F}" srcOrd="6" destOrd="0" presId="urn:microsoft.com/office/officeart/2005/8/layout/list1"/>
    <dgm:cxn modelId="{580CA5A3-EE63-43F2-9646-66D5F2FE8C32}" type="presParOf" srcId="{E9B1BE0F-A563-42E5-9590-D97CE591919E}" destId="{0EB7BA8C-73C6-4B63-A6B9-EB676943B55D}" srcOrd="7" destOrd="0" presId="urn:microsoft.com/office/officeart/2005/8/layout/list1"/>
    <dgm:cxn modelId="{23299729-6A81-44F5-84DD-9895A2070B8C}" type="presParOf" srcId="{E9B1BE0F-A563-42E5-9590-D97CE591919E}" destId="{CDD1BF84-970A-4E46-A43A-563B68E4BB28}" srcOrd="8" destOrd="0" presId="urn:microsoft.com/office/officeart/2005/8/layout/list1"/>
    <dgm:cxn modelId="{1A861479-FC9D-4B1C-8BB6-A8B2DC31B204}" type="presParOf" srcId="{CDD1BF84-970A-4E46-A43A-563B68E4BB28}" destId="{788CBFC0-FAF1-4C9E-938C-F5B77B7971E2}" srcOrd="0" destOrd="0" presId="urn:microsoft.com/office/officeart/2005/8/layout/list1"/>
    <dgm:cxn modelId="{3AE79E46-2807-43FE-82BA-60BFF7E84572}" type="presParOf" srcId="{CDD1BF84-970A-4E46-A43A-563B68E4BB28}" destId="{D7E50E26-2008-42FA-9961-F6948CD504CB}" srcOrd="1" destOrd="0" presId="urn:microsoft.com/office/officeart/2005/8/layout/list1"/>
    <dgm:cxn modelId="{75D51A44-FE34-43E0-84BB-81D54A616620}" type="presParOf" srcId="{E9B1BE0F-A563-42E5-9590-D97CE591919E}" destId="{1BB74F16-92E0-40F0-B4B8-FB0CAF9E341B}" srcOrd="9" destOrd="0" presId="urn:microsoft.com/office/officeart/2005/8/layout/list1"/>
    <dgm:cxn modelId="{C526D975-3822-4C00-ADD3-04082957709F}" type="presParOf" srcId="{E9B1BE0F-A563-42E5-9590-D97CE591919E}" destId="{AE655AE1-9297-41EF-91F7-688173F38DBA}" srcOrd="10" destOrd="0" presId="urn:microsoft.com/office/officeart/2005/8/layout/list1"/>
    <dgm:cxn modelId="{805D32F8-E403-437E-B48A-7DD810371705}" type="presParOf" srcId="{E9B1BE0F-A563-42E5-9590-D97CE591919E}" destId="{BFE5A1DE-140F-46C1-90E9-9729B7CD2FE0}" srcOrd="11" destOrd="0" presId="urn:microsoft.com/office/officeart/2005/8/layout/list1"/>
    <dgm:cxn modelId="{31B608E8-4F87-4D50-BAF8-BE74B3CEE13F}" type="presParOf" srcId="{E9B1BE0F-A563-42E5-9590-D97CE591919E}" destId="{F06E78CF-64C1-4436-8E17-FAF7B5BA9899}" srcOrd="12" destOrd="0" presId="urn:microsoft.com/office/officeart/2005/8/layout/list1"/>
    <dgm:cxn modelId="{50BE2FCD-8339-433A-A2B6-3CB58776260D}" type="presParOf" srcId="{F06E78CF-64C1-4436-8E17-FAF7B5BA9899}" destId="{4412A547-3154-4E4A-BDC8-C71163EA990C}" srcOrd="0" destOrd="0" presId="urn:microsoft.com/office/officeart/2005/8/layout/list1"/>
    <dgm:cxn modelId="{AF62825E-4D3E-44C8-8E99-C772FBF31746}" type="presParOf" srcId="{F06E78CF-64C1-4436-8E17-FAF7B5BA9899}" destId="{C261E6E2-41F5-4627-9346-8DAE80558F11}" srcOrd="1" destOrd="0" presId="urn:microsoft.com/office/officeart/2005/8/layout/list1"/>
    <dgm:cxn modelId="{EA86094F-3851-4077-985C-9801B23AA31B}" type="presParOf" srcId="{E9B1BE0F-A563-42E5-9590-D97CE591919E}" destId="{EA894407-D12F-4FF3-93F4-1E115F43F071}" srcOrd="13" destOrd="0" presId="urn:microsoft.com/office/officeart/2005/8/layout/list1"/>
    <dgm:cxn modelId="{B1F27452-69FB-416C-82F4-5EABA691239B}" type="presParOf" srcId="{E9B1BE0F-A563-42E5-9590-D97CE591919E}" destId="{95DF5D8B-32D3-4BC2-A158-E136AF03DE48}" srcOrd="14" destOrd="0" presId="urn:microsoft.com/office/officeart/2005/8/layout/list1"/>
    <dgm:cxn modelId="{B215379C-4B63-45F8-9C6D-75103FF6A9CF}" type="presParOf" srcId="{E9B1BE0F-A563-42E5-9590-D97CE591919E}" destId="{5F828125-DB44-43A6-B53B-EA777CFBB7FB}" srcOrd="15" destOrd="0" presId="urn:microsoft.com/office/officeart/2005/8/layout/list1"/>
    <dgm:cxn modelId="{AFE5C891-70B7-4AE3-A5FB-4D5E8487C15A}" type="presParOf" srcId="{E9B1BE0F-A563-42E5-9590-D97CE591919E}" destId="{4FF6EC86-6810-4573-B07E-FFA7CF070B6D}" srcOrd="16" destOrd="0" presId="urn:microsoft.com/office/officeart/2005/8/layout/list1"/>
    <dgm:cxn modelId="{1BF8B23D-274D-4A68-82C3-E96CD2CED2E8}" type="presParOf" srcId="{4FF6EC86-6810-4573-B07E-FFA7CF070B6D}" destId="{887F27A9-8E0F-40A7-AB5B-86AA2AD5C6FA}" srcOrd="0" destOrd="0" presId="urn:microsoft.com/office/officeart/2005/8/layout/list1"/>
    <dgm:cxn modelId="{98C9B8AF-1E4B-4075-A795-E4305D094BB9}" type="presParOf" srcId="{4FF6EC86-6810-4573-B07E-FFA7CF070B6D}" destId="{9D2BB40C-2C71-45B3-A06D-0861F72FDAC0}" srcOrd="1" destOrd="0" presId="urn:microsoft.com/office/officeart/2005/8/layout/list1"/>
    <dgm:cxn modelId="{42E1520E-6739-43FF-B941-733A8DEC0B7D}" type="presParOf" srcId="{E9B1BE0F-A563-42E5-9590-D97CE591919E}" destId="{CE95E967-584C-4DA8-B944-C1B2882BC063}" srcOrd="17" destOrd="0" presId="urn:microsoft.com/office/officeart/2005/8/layout/list1"/>
    <dgm:cxn modelId="{FE7C7D42-80F1-4875-AB0B-5693C16132E6}" type="presParOf" srcId="{E9B1BE0F-A563-42E5-9590-D97CE591919E}" destId="{88620EC7-3B1A-4EE7-9A4C-A058297255A4}" srcOrd="18" destOrd="0" presId="urn:microsoft.com/office/officeart/2005/8/layout/list1"/>
    <dgm:cxn modelId="{46B33D66-853E-41DE-A873-D6FAEE8DCC56}" type="presParOf" srcId="{E9B1BE0F-A563-42E5-9590-D97CE591919E}" destId="{262F816B-4076-461C-96D3-2638816586F8}" srcOrd="19" destOrd="0" presId="urn:microsoft.com/office/officeart/2005/8/layout/list1"/>
    <dgm:cxn modelId="{D346375A-3EF9-40D1-847A-4A412259A867}" type="presParOf" srcId="{E9B1BE0F-A563-42E5-9590-D97CE591919E}" destId="{2BA0A21B-DE58-4155-B969-7845D861E44C}" srcOrd="20" destOrd="0" presId="urn:microsoft.com/office/officeart/2005/8/layout/list1"/>
    <dgm:cxn modelId="{FE7C533D-27DD-4027-A477-A9D1E70E91DB}" type="presParOf" srcId="{2BA0A21B-DE58-4155-B969-7845D861E44C}" destId="{55B12089-5260-40E6-AC2A-3A50598E487C}" srcOrd="0" destOrd="0" presId="urn:microsoft.com/office/officeart/2005/8/layout/list1"/>
    <dgm:cxn modelId="{78AFA750-322B-4E90-B355-D44AD2FF1D79}" type="presParOf" srcId="{2BA0A21B-DE58-4155-B969-7845D861E44C}" destId="{A33E5A71-FBB7-46B3-91DB-B98FA233215D}" srcOrd="1" destOrd="0" presId="urn:microsoft.com/office/officeart/2005/8/layout/list1"/>
    <dgm:cxn modelId="{25D14DFE-BD3B-4601-90E7-7B6C8F1B3B02}" type="presParOf" srcId="{E9B1BE0F-A563-42E5-9590-D97CE591919E}" destId="{9A31484A-C3F3-4512-8B68-692E8508DC45}" srcOrd="21" destOrd="0" presId="urn:microsoft.com/office/officeart/2005/8/layout/list1"/>
    <dgm:cxn modelId="{D65A0EBE-8D0F-48B6-9C96-E5DB829D5904}" type="presParOf" srcId="{E9B1BE0F-A563-42E5-9590-D97CE591919E}" destId="{A3A83D3E-E1B2-4E52-B27F-4BA89DBDF636}"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7E809D-546C-4769-8D91-8FFCCD716012}" type="doc">
      <dgm:prSet loTypeId="urn:microsoft.com/office/officeart/2005/8/layout/vList5" loCatId="list" qsTypeId="urn:microsoft.com/office/officeart/2005/8/quickstyle/simple1" qsCatId="simple" csTypeId="urn:microsoft.com/office/officeart/2005/8/colors/accent0_1" csCatId="mainScheme" phldr="1"/>
      <dgm:spPr/>
      <dgm:t>
        <a:bodyPr/>
        <a:lstStyle/>
        <a:p>
          <a:endParaRPr lang="en-US"/>
        </a:p>
      </dgm:t>
    </dgm:pt>
    <dgm:pt modelId="{E231830B-5F0C-424F-9015-849B08C38D7A}">
      <dgm:prSet phldrT="[Text]"/>
      <dgm:spPr/>
      <dgm:t>
        <a:bodyPr/>
        <a:lstStyle/>
        <a:p>
          <a:r>
            <a:rPr lang="en-US" dirty="0">
              <a:latin typeface="Avenir Next LT Pro" panose="020B0504020202020204" pitchFamily="34" charset="0"/>
            </a:rPr>
            <a:t>Cooperator</a:t>
          </a:r>
        </a:p>
      </dgm:t>
    </dgm:pt>
    <dgm:pt modelId="{9519E3FE-0E95-493C-845F-933A8D31FC97}" type="parTrans" cxnId="{F9FC1829-AD96-43E9-A044-29413D496532}">
      <dgm:prSet/>
      <dgm:spPr/>
      <dgm:t>
        <a:bodyPr/>
        <a:lstStyle/>
        <a:p>
          <a:endParaRPr lang="en-US">
            <a:latin typeface="Avenir Next LT Pro" panose="020B0504020202020204" pitchFamily="34" charset="0"/>
          </a:endParaRPr>
        </a:p>
      </dgm:t>
    </dgm:pt>
    <dgm:pt modelId="{9B8853E8-85BA-4318-BD7F-ED65FE348B1E}" type="sibTrans" cxnId="{F9FC1829-AD96-43E9-A044-29413D496532}">
      <dgm:prSet/>
      <dgm:spPr/>
      <dgm:t>
        <a:bodyPr/>
        <a:lstStyle/>
        <a:p>
          <a:endParaRPr lang="en-US">
            <a:latin typeface="Avenir Next LT Pro" panose="020B0504020202020204" pitchFamily="34" charset="0"/>
          </a:endParaRPr>
        </a:p>
      </dgm:t>
    </dgm:pt>
    <dgm:pt modelId="{59C91B8A-ACAA-406D-85A8-3FD690034060}">
      <dgm:prSet phldrT="[Text]"/>
      <dgm:spPr/>
      <dgm:t>
        <a:bodyPr/>
        <a:lstStyle/>
        <a:p>
          <a:r>
            <a:rPr lang="en-US" dirty="0">
              <a:latin typeface="Avenir Next LT Pro" panose="020B0504020202020204" pitchFamily="34" charset="0"/>
            </a:rPr>
            <a:t>Receives funds directly from PPQ</a:t>
          </a:r>
        </a:p>
      </dgm:t>
    </dgm:pt>
    <dgm:pt modelId="{11D0C063-22BB-49E0-9F63-C6A8C930E927}" type="parTrans" cxnId="{D8588CCD-CD67-46FA-8BC0-55EB481638DE}">
      <dgm:prSet/>
      <dgm:spPr/>
      <dgm:t>
        <a:bodyPr/>
        <a:lstStyle/>
        <a:p>
          <a:endParaRPr lang="en-US">
            <a:latin typeface="Avenir Next LT Pro" panose="020B0504020202020204" pitchFamily="34" charset="0"/>
          </a:endParaRPr>
        </a:p>
      </dgm:t>
    </dgm:pt>
    <dgm:pt modelId="{65DAC65E-2DA4-4CF2-A11A-F6A363DD06A8}" type="sibTrans" cxnId="{D8588CCD-CD67-46FA-8BC0-55EB481638DE}">
      <dgm:prSet/>
      <dgm:spPr/>
      <dgm:t>
        <a:bodyPr/>
        <a:lstStyle/>
        <a:p>
          <a:endParaRPr lang="en-US">
            <a:latin typeface="Avenir Next LT Pro" panose="020B0504020202020204" pitchFamily="34" charset="0"/>
          </a:endParaRPr>
        </a:p>
      </dgm:t>
    </dgm:pt>
    <dgm:pt modelId="{3272C1AC-BDA4-4EE5-9007-48588FE18601}">
      <dgm:prSet phldrT="[Text]"/>
      <dgm:spPr/>
      <dgm:t>
        <a:bodyPr/>
        <a:lstStyle/>
        <a:p>
          <a:r>
            <a:rPr lang="en-US" dirty="0">
              <a:latin typeface="Avenir Next LT Pro" panose="020B0504020202020204" pitchFamily="34" charset="0"/>
            </a:rPr>
            <a:t>Enters into cooperative agreement</a:t>
          </a:r>
        </a:p>
      </dgm:t>
    </dgm:pt>
    <dgm:pt modelId="{B17B0E6B-D9BD-4AAD-863D-E6E77679959E}" type="parTrans" cxnId="{3E03D41B-6E86-45BD-942A-0E2A601C3A8E}">
      <dgm:prSet/>
      <dgm:spPr/>
      <dgm:t>
        <a:bodyPr/>
        <a:lstStyle/>
        <a:p>
          <a:endParaRPr lang="en-US">
            <a:latin typeface="Avenir Next LT Pro" panose="020B0504020202020204" pitchFamily="34" charset="0"/>
          </a:endParaRPr>
        </a:p>
      </dgm:t>
    </dgm:pt>
    <dgm:pt modelId="{65A5711D-0679-41AC-8ADD-7D3B454D6224}" type="sibTrans" cxnId="{3E03D41B-6E86-45BD-942A-0E2A601C3A8E}">
      <dgm:prSet/>
      <dgm:spPr/>
      <dgm:t>
        <a:bodyPr/>
        <a:lstStyle/>
        <a:p>
          <a:endParaRPr lang="en-US">
            <a:latin typeface="Avenir Next LT Pro" panose="020B0504020202020204" pitchFamily="34" charset="0"/>
          </a:endParaRPr>
        </a:p>
      </dgm:t>
    </dgm:pt>
    <dgm:pt modelId="{D1022332-ECA1-48C3-A3F3-70B9A1D6009E}">
      <dgm:prSet phldrT="[Text]"/>
      <dgm:spPr/>
      <dgm:t>
        <a:bodyPr/>
        <a:lstStyle/>
        <a:p>
          <a:r>
            <a:rPr lang="en-US" dirty="0">
              <a:latin typeface="Avenir Next LT Pro" panose="020B0504020202020204" pitchFamily="34" charset="0"/>
            </a:rPr>
            <a:t>Contractor</a:t>
          </a:r>
        </a:p>
      </dgm:t>
    </dgm:pt>
    <dgm:pt modelId="{7C2F46AE-6C7D-4FB7-91E5-34E98D28BDDC}" type="parTrans" cxnId="{45DD44A4-0C73-4835-BA61-8E2FF66B4DB4}">
      <dgm:prSet/>
      <dgm:spPr/>
      <dgm:t>
        <a:bodyPr/>
        <a:lstStyle/>
        <a:p>
          <a:endParaRPr lang="en-US">
            <a:latin typeface="Avenir Next LT Pro" panose="020B0504020202020204" pitchFamily="34" charset="0"/>
          </a:endParaRPr>
        </a:p>
      </dgm:t>
    </dgm:pt>
    <dgm:pt modelId="{4384DF93-B781-4C5E-8199-9FEC0D1E7615}" type="sibTrans" cxnId="{45DD44A4-0C73-4835-BA61-8E2FF66B4DB4}">
      <dgm:prSet/>
      <dgm:spPr/>
      <dgm:t>
        <a:bodyPr/>
        <a:lstStyle/>
        <a:p>
          <a:endParaRPr lang="en-US">
            <a:latin typeface="Avenir Next LT Pro" panose="020B0504020202020204" pitchFamily="34" charset="0"/>
          </a:endParaRPr>
        </a:p>
      </dgm:t>
    </dgm:pt>
    <dgm:pt modelId="{39682B84-E684-4221-BAC1-7FC9862225BA}">
      <dgm:prSet phldrT="[Text]"/>
      <dgm:spPr/>
      <dgm:t>
        <a:bodyPr/>
        <a:lstStyle/>
        <a:p>
          <a:r>
            <a:rPr lang="en-US" dirty="0">
              <a:latin typeface="Avenir Next LT Pro" panose="020B0504020202020204" pitchFamily="34" charset="0"/>
            </a:rPr>
            <a:t>Receives funds directly/indirectly from PPQ</a:t>
          </a:r>
        </a:p>
      </dgm:t>
    </dgm:pt>
    <dgm:pt modelId="{885B901D-CD6D-4B79-BF1B-F2BD5853FC05}" type="parTrans" cxnId="{9B4E7AE5-1D9B-47DD-A6C3-2BC12665BDF8}">
      <dgm:prSet/>
      <dgm:spPr/>
      <dgm:t>
        <a:bodyPr/>
        <a:lstStyle/>
        <a:p>
          <a:endParaRPr lang="en-US">
            <a:latin typeface="Avenir Next LT Pro" panose="020B0504020202020204" pitchFamily="34" charset="0"/>
          </a:endParaRPr>
        </a:p>
      </dgm:t>
    </dgm:pt>
    <dgm:pt modelId="{257BD17B-27A9-48B5-B43C-B44B5A9C1B2E}" type="sibTrans" cxnId="{9B4E7AE5-1D9B-47DD-A6C3-2BC12665BDF8}">
      <dgm:prSet/>
      <dgm:spPr/>
      <dgm:t>
        <a:bodyPr/>
        <a:lstStyle/>
        <a:p>
          <a:endParaRPr lang="en-US">
            <a:latin typeface="Avenir Next LT Pro" panose="020B0504020202020204" pitchFamily="34" charset="0"/>
          </a:endParaRPr>
        </a:p>
      </dgm:t>
    </dgm:pt>
    <dgm:pt modelId="{24586824-0346-46A0-ABA2-AF961B3F5B51}">
      <dgm:prSet phldrT="[Text]"/>
      <dgm:spPr/>
      <dgm:t>
        <a:bodyPr/>
        <a:lstStyle/>
        <a:p>
          <a:r>
            <a:rPr lang="en-US" dirty="0">
              <a:latin typeface="Avenir Next LT Pro" panose="020B0504020202020204" pitchFamily="34" charset="0"/>
            </a:rPr>
            <a:t>Does </a:t>
          </a:r>
          <a:r>
            <a:rPr lang="en-US" b="1" u="sng" dirty="0">
              <a:latin typeface="Avenir Next LT Pro" panose="020B0504020202020204" pitchFamily="34" charset="0"/>
            </a:rPr>
            <a:t>not</a:t>
          </a:r>
          <a:r>
            <a:rPr lang="en-US" dirty="0">
              <a:latin typeface="Avenir Next LT Pro" panose="020B0504020202020204" pitchFamily="34" charset="0"/>
            </a:rPr>
            <a:t> enter into cooperative agreement</a:t>
          </a:r>
        </a:p>
      </dgm:t>
    </dgm:pt>
    <dgm:pt modelId="{C294B8A1-AC4B-4654-833E-DED4152DA913}" type="parTrans" cxnId="{0916BC1A-9E28-438F-939E-9F3436BA52AD}">
      <dgm:prSet/>
      <dgm:spPr/>
      <dgm:t>
        <a:bodyPr/>
        <a:lstStyle/>
        <a:p>
          <a:endParaRPr lang="en-US">
            <a:latin typeface="Avenir Next LT Pro" panose="020B0504020202020204" pitchFamily="34" charset="0"/>
          </a:endParaRPr>
        </a:p>
      </dgm:t>
    </dgm:pt>
    <dgm:pt modelId="{3BD44071-EA25-463F-BEA0-2AC13CF58ADD}" type="sibTrans" cxnId="{0916BC1A-9E28-438F-939E-9F3436BA52AD}">
      <dgm:prSet/>
      <dgm:spPr/>
      <dgm:t>
        <a:bodyPr/>
        <a:lstStyle/>
        <a:p>
          <a:endParaRPr lang="en-US">
            <a:latin typeface="Avenir Next LT Pro" panose="020B0504020202020204" pitchFamily="34" charset="0"/>
          </a:endParaRPr>
        </a:p>
      </dgm:t>
    </dgm:pt>
    <dgm:pt modelId="{43AFE023-086D-4DF7-9B1D-8289D231E2B3}">
      <dgm:prSet phldrT="[Text]"/>
      <dgm:spPr/>
      <dgm:t>
        <a:bodyPr/>
        <a:lstStyle/>
        <a:p>
          <a:r>
            <a:rPr lang="en-US" dirty="0">
              <a:latin typeface="Avenir Next LT Pro" panose="020B0504020202020204" pitchFamily="34" charset="0"/>
            </a:rPr>
            <a:t>Collaborator</a:t>
          </a:r>
        </a:p>
      </dgm:t>
    </dgm:pt>
    <dgm:pt modelId="{F554FC39-E4BF-4E65-8918-F749C5930D24}" type="parTrans" cxnId="{26C4AD39-B5F2-4B86-A1CA-F11E1061192D}">
      <dgm:prSet/>
      <dgm:spPr/>
      <dgm:t>
        <a:bodyPr/>
        <a:lstStyle/>
        <a:p>
          <a:endParaRPr lang="en-US">
            <a:latin typeface="Avenir Next LT Pro" panose="020B0504020202020204" pitchFamily="34" charset="0"/>
          </a:endParaRPr>
        </a:p>
      </dgm:t>
    </dgm:pt>
    <dgm:pt modelId="{530D6CA9-53E7-44D3-8AE3-09CC0B0FCBC9}" type="sibTrans" cxnId="{26C4AD39-B5F2-4B86-A1CA-F11E1061192D}">
      <dgm:prSet/>
      <dgm:spPr/>
      <dgm:t>
        <a:bodyPr/>
        <a:lstStyle/>
        <a:p>
          <a:endParaRPr lang="en-US">
            <a:latin typeface="Avenir Next LT Pro" panose="020B0504020202020204" pitchFamily="34" charset="0"/>
          </a:endParaRPr>
        </a:p>
      </dgm:t>
    </dgm:pt>
    <dgm:pt modelId="{05AF0A97-8A80-43D4-939E-35BBF7259B63}">
      <dgm:prSet phldrT="[Text]" custT="1"/>
      <dgm:spPr/>
      <dgm:t>
        <a:bodyPr/>
        <a:lstStyle/>
        <a:p>
          <a:r>
            <a:rPr lang="en-US" sz="2400" dirty="0">
              <a:latin typeface="Avenir Next LT Pro" panose="020B0504020202020204" pitchFamily="34" charset="0"/>
            </a:rPr>
            <a:t>Work as partners; </a:t>
          </a:r>
          <a:r>
            <a:rPr lang="en-US" sz="2400" b="1" u="sng" dirty="0">
              <a:latin typeface="Avenir Next LT Pro" panose="020B0504020202020204" pitchFamily="34" charset="0"/>
            </a:rPr>
            <a:t>do not</a:t>
          </a:r>
          <a:r>
            <a:rPr lang="en-US" sz="2400" dirty="0">
              <a:latin typeface="Avenir Next LT Pro" panose="020B0504020202020204" pitchFamily="34" charset="0"/>
            </a:rPr>
            <a:t> receive funds from PPQ</a:t>
          </a:r>
        </a:p>
      </dgm:t>
    </dgm:pt>
    <dgm:pt modelId="{43AABAEE-764E-4845-834D-CA161424059B}" type="parTrans" cxnId="{B38AE013-D085-4950-8B80-4CF8B7B10BF9}">
      <dgm:prSet/>
      <dgm:spPr/>
      <dgm:t>
        <a:bodyPr/>
        <a:lstStyle/>
        <a:p>
          <a:endParaRPr lang="en-US">
            <a:latin typeface="Avenir Next LT Pro" panose="020B0504020202020204" pitchFamily="34" charset="0"/>
          </a:endParaRPr>
        </a:p>
      </dgm:t>
    </dgm:pt>
    <dgm:pt modelId="{B8F7CBAE-3BDE-49E1-85F7-31276CB70E08}" type="sibTrans" cxnId="{B38AE013-D085-4950-8B80-4CF8B7B10BF9}">
      <dgm:prSet/>
      <dgm:spPr/>
      <dgm:t>
        <a:bodyPr/>
        <a:lstStyle/>
        <a:p>
          <a:endParaRPr lang="en-US">
            <a:latin typeface="Avenir Next LT Pro" panose="020B0504020202020204" pitchFamily="34" charset="0"/>
          </a:endParaRPr>
        </a:p>
      </dgm:t>
    </dgm:pt>
    <dgm:pt modelId="{430D8DEA-01E7-4FE4-8559-CF129FA30548}" type="pres">
      <dgm:prSet presAssocID="{327E809D-546C-4769-8D91-8FFCCD716012}" presName="Name0" presStyleCnt="0">
        <dgm:presLayoutVars>
          <dgm:dir/>
          <dgm:animLvl val="lvl"/>
          <dgm:resizeHandles val="exact"/>
        </dgm:presLayoutVars>
      </dgm:prSet>
      <dgm:spPr/>
    </dgm:pt>
    <dgm:pt modelId="{0EF345A7-05A7-4696-8683-4108586C7775}" type="pres">
      <dgm:prSet presAssocID="{E231830B-5F0C-424F-9015-849B08C38D7A}" presName="linNode" presStyleCnt="0"/>
      <dgm:spPr/>
    </dgm:pt>
    <dgm:pt modelId="{ECDDE3FF-500E-4F98-AC14-1CEF49A70856}" type="pres">
      <dgm:prSet presAssocID="{E231830B-5F0C-424F-9015-849B08C38D7A}" presName="parentText" presStyleLbl="node1" presStyleIdx="0" presStyleCnt="3">
        <dgm:presLayoutVars>
          <dgm:chMax val="1"/>
          <dgm:bulletEnabled val="1"/>
        </dgm:presLayoutVars>
      </dgm:prSet>
      <dgm:spPr/>
    </dgm:pt>
    <dgm:pt modelId="{DB664D4F-F053-4F75-BE14-3292B3E118EC}" type="pres">
      <dgm:prSet presAssocID="{E231830B-5F0C-424F-9015-849B08C38D7A}" presName="descendantText" presStyleLbl="alignAccFollowNode1" presStyleIdx="0" presStyleCnt="3">
        <dgm:presLayoutVars>
          <dgm:bulletEnabled val="1"/>
        </dgm:presLayoutVars>
      </dgm:prSet>
      <dgm:spPr/>
    </dgm:pt>
    <dgm:pt modelId="{66C5DD5F-E75F-4887-8660-D2335E5CD235}" type="pres">
      <dgm:prSet presAssocID="{9B8853E8-85BA-4318-BD7F-ED65FE348B1E}" presName="sp" presStyleCnt="0"/>
      <dgm:spPr/>
    </dgm:pt>
    <dgm:pt modelId="{D752FC9B-9D3F-480B-B667-94A39D9B821D}" type="pres">
      <dgm:prSet presAssocID="{D1022332-ECA1-48C3-A3F3-70B9A1D6009E}" presName="linNode" presStyleCnt="0"/>
      <dgm:spPr/>
    </dgm:pt>
    <dgm:pt modelId="{E52E40D0-0860-4CA1-A6CD-6B9F50380855}" type="pres">
      <dgm:prSet presAssocID="{D1022332-ECA1-48C3-A3F3-70B9A1D6009E}" presName="parentText" presStyleLbl="node1" presStyleIdx="1" presStyleCnt="3">
        <dgm:presLayoutVars>
          <dgm:chMax val="1"/>
          <dgm:bulletEnabled val="1"/>
        </dgm:presLayoutVars>
      </dgm:prSet>
      <dgm:spPr/>
    </dgm:pt>
    <dgm:pt modelId="{665DD2AE-0AA9-4F23-81FF-B33921F468F5}" type="pres">
      <dgm:prSet presAssocID="{D1022332-ECA1-48C3-A3F3-70B9A1D6009E}" presName="descendantText" presStyleLbl="alignAccFollowNode1" presStyleIdx="1" presStyleCnt="3">
        <dgm:presLayoutVars>
          <dgm:bulletEnabled val="1"/>
        </dgm:presLayoutVars>
      </dgm:prSet>
      <dgm:spPr/>
    </dgm:pt>
    <dgm:pt modelId="{76814D96-3D6E-4269-86CB-3B6F9B1AB056}" type="pres">
      <dgm:prSet presAssocID="{4384DF93-B781-4C5E-8199-9FEC0D1E7615}" presName="sp" presStyleCnt="0"/>
      <dgm:spPr/>
    </dgm:pt>
    <dgm:pt modelId="{3E5521DD-009E-417A-94A1-A2DF1CF81586}" type="pres">
      <dgm:prSet presAssocID="{43AFE023-086D-4DF7-9B1D-8289D231E2B3}" presName="linNode" presStyleCnt="0"/>
      <dgm:spPr/>
    </dgm:pt>
    <dgm:pt modelId="{6E568ABA-FAA8-42B3-B8E0-1FD991635212}" type="pres">
      <dgm:prSet presAssocID="{43AFE023-086D-4DF7-9B1D-8289D231E2B3}" presName="parentText" presStyleLbl="node1" presStyleIdx="2" presStyleCnt="3" custLinFactNeighborY="1464">
        <dgm:presLayoutVars>
          <dgm:chMax val="1"/>
          <dgm:bulletEnabled val="1"/>
        </dgm:presLayoutVars>
      </dgm:prSet>
      <dgm:spPr/>
    </dgm:pt>
    <dgm:pt modelId="{975C1EC4-7B94-491B-B352-F90E558785A7}" type="pres">
      <dgm:prSet presAssocID="{43AFE023-086D-4DF7-9B1D-8289D231E2B3}" presName="descendantText" presStyleLbl="alignAccFollowNode1" presStyleIdx="2" presStyleCnt="3">
        <dgm:presLayoutVars>
          <dgm:bulletEnabled val="1"/>
        </dgm:presLayoutVars>
      </dgm:prSet>
      <dgm:spPr/>
    </dgm:pt>
  </dgm:ptLst>
  <dgm:cxnLst>
    <dgm:cxn modelId="{B38AE013-D085-4950-8B80-4CF8B7B10BF9}" srcId="{43AFE023-086D-4DF7-9B1D-8289D231E2B3}" destId="{05AF0A97-8A80-43D4-939E-35BBF7259B63}" srcOrd="0" destOrd="0" parTransId="{43AABAEE-764E-4845-834D-CA161424059B}" sibTransId="{B8F7CBAE-3BDE-49E1-85F7-31276CB70E08}"/>
    <dgm:cxn modelId="{83AC7415-D3E2-46DC-AE7D-308DE838B469}" type="presOf" srcId="{39682B84-E684-4221-BAC1-7FC9862225BA}" destId="{665DD2AE-0AA9-4F23-81FF-B33921F468F5}" srcOrd="0" destOrd="0" presId="urn:microsoft.com/office/officeart/2005/8/layout/vList5"/>
    <dgm:cxn modelId="{DE1AA618-9A21-4125-B1D7-50D889544139}" type="presOf" srcId="{327E809D-546C-4769-8D91-8FFCCD716012}" destId="{430D8DEA-01E7-4FE4-8559-CF129FA30548}" srcOrd="0" destOrd="0" presId="urn:microsoft.com/office/officeart/2005/8/layout/vList5"/>
    <dgm:cxn modelId="{0916BC1A-9E28-438F-939E-9F3436BA52AD}" srcId="{D1022332-ECA1-48C3-A3F3-70B9A1D6009E}" destId="{24586824-0346-46A0-ABA2-AF961B3F5B51}" srcOrd="1" destOrd="0" parTransId="{C294B8A1-AC4B-4654-833E-DED4152DA913}" sibTransId="{3BD44071-EA25-463F-BEA0-2AC13CF58ADD}"/>
    <dgm:cxn modelId="{3E03D41B-6E86-45BD-942A-0E2A601C3A8E}" srcId="{E231830B-5F0C-424F-9015-849B08C38D7A}" destId="{3272C1AC-BDA4-4EE5-9007-48588FE18601}" srcOrd="1" destOrd="0" parTransId="{B17B0E6B-D9BD-4AAD-863D-E6E77679959E}" sibTransId="{65A5711D-0679-41AC-8ADD-7D3B454D6224}"/>
    <dgm:cxn modelId="{F9FC1829-AD96-43E9-A044-29413D496532}" srcId="{327E809D-546C-4769-8D91-8FFCCD716012}" destId="{E231830B-5F0C-424F-9015-849B08C38D7A}" srcOrd="0" destOrd="0" parTransId="{9519E3FE-0E95-493C-845F-933A8D31FC97}" sibTransId="{9B8853E8-85BA-4318-BD7F-ED65FE348B1E}"/>
    <dgm:cxn modelId="{26C4AD39-B5F2-4B86-A1CA-F11E1061192D}" srcId="{327E809D-546C-4769-8D91-8FFCCD716012}" destId="{43AFE023-086D-4DF7-9B1D-8289D231E2B3}" srcOrd="2" destOrd="0" parTransId="{F554FC39-E4BF-4E65-8918-F749C5930D24}" sibTransId="{530D6CA9-53E7-44D3-8AE3-09CC0B0FCBC9}"/>
    <dgm:cxn modelId="{C67D557A-2405-4448-835F-FA745FE70F1E}" type="presOf" srcId="{05AF0A97-8A80-43D4-939E-35BBF7259B63}" destId="{975C1EC4-7B94-491B-B352-F90E558785A7}" srcOrd="0" destOrd="0" presId="urn:microsoft.com/office/officeart/2005/8/layout/vList5"/>
    <dgm:cxn modelId="{F889278A-0FD0-4C61-9E78-D63FF9120DDA}" type="presOf" srcId="{24586824-0346-46A0-ABA2-AF961B3F5B51}" destId="{665DD2AE-0AA9-4F23-81FF-B33921F468F5}" srcOrd="0" destOrd="1" presId="urn:microsoft.com/office/officeart/2005/8/layout/vList5"/>
    <dgm:cxn modelId="{45DD44A4-0C73-4835-BA61-8E2FF66B4DB4}" srcId="{327E809D-546C-4769-8D91-8FFCCD716012}" destId="{D1022332-ECA1-48C3-A3F3-70B9A1D6009E}" srcOrd="1" destOrd="0" parTransId="{7C2F46AE-6C7D-4FB7-91E5-34E98D28BDDC}" sibTransId="{4384DF93-B781-4C5E-8199-9FEC0D1E7615}"/>
    <dgm:cxn modelId="{0AA4FBB3-AD5B-4B13-8A2B-D9713F9D3BD8}" type="presOf" srcId="{43AFE023-086D-4DF7-9B1D-8289D231E2B3}" destId="{6E568ABA-FAA8-42B3-B8E0-1FD991635212}" srcOrd="0" destOrd="0" presId="urn:microsoft.com/office/officeart/2005/8/layout/vList5"/>
    <dgm:cxn modelId="{2A01F1BC-3F87-4C25-B8C8-B01C9C0D7D4E}" type="presOf" srcId="{D1022332-ECA1-48C3-A3F3-70B9A1D6009E}" destId="{E52E40D0-0860-4CA1-A6CD-6B9F50380855}" srcOrd="0" destOrd="0" presId="urn:microsoft.com/office/officeart/2005/8/layout/vList5"/>
    <dgm:cxn modelId="{D8588CCD-CD67-46FA-8BC0-55EB481638DE}" srcId="{E231830B-5F0C-424F-9015-849B08C38D7A}" destId="{59C91B8A-ACAA-406D-85A8-3FD690034060}" srcOrd="0" destOrd="0" parTransId="{11D0C063-22BB-49E0-9F63-C6A8C930E927}" sibTransId="{65DAC65E-2DA4-4CF2-A11A-F6A363DD06A8}"/>
    <dgm:cxn modelId="{C2C49EE2-0484-47E6-901E-A7565FF42EFC}" type="presOf" srcId="{3272C1AC-BDA4-4EE5-9007-48588FE18601}" destId="{DB664D4F-F053-4F75-BE14-3292B3E118EC}" srcOrd="0" destOrd="1" presId="urn:microsoft.com/office/officeart/2005/8/layout/vList5"/>
    <dgm:cxn modelId="{9B4E7AE5-1D9B-47DD-A6C3-2BC12665BDF8}" srcId="{D1022332-ECA1-48C3-A3F3-70B9A1D6009E}" destId="{39682B84-E684-4221-BAC1-7FC9862225BA}" srcOrd="0" destOrd="0" parTransId="{885B901D-CD6D-4B79-BF1B-F2BD5853FC05}" sibTransId="{257BD17B-27A9-48B5-B43C-B44B5A9C1B2E}"/>
    <dgm:cxn modelId="{9462B8E6-DEA3-4A14-9709-108090AA8D94}" type="presOf" srcId="{E231830B-5F0C-424F-9015-849B08C38D7A}" destId="{ECDDE3FF-500E-4F98-AC14-1CEF49A70856}" srcOrd="0" destOrd="0" presId="urn:microsoft.com/office/officeart/2005/8/layout/vList5"/>
    <dgm:cxn modelId="{C7F9C2F4-1DA6-4DEF-8343-0178BFF1F508}" type="presOf" srcId="{59C91B8A-ACAA-406D-85A8-3FD690034060}" destId="{DB664D4F-F053-4F75-BE14-3292B3E118EC}" srcOrd="0" destOrd="0" presId="urn:microsoft.com/office/officeart/2005/8/layout/vList5"/>
    <dgm:cxn modelId="{0AD1CE80-2902-4749-84AA-6E58CD810C98}" type="presParOf" srcId="{430D8DEA-01E7-4FE4-8559-CF129FA30548}" destId="{0EF345A7-05A7-4696-8683-4108586C7775}" srcOrd="0" destOrd="0" presId="urn:microsoft.com/office/officeart/2005/8/layout/vList5"/>
    <dgm:cxn modelId="{374FD466-86F3-4C06-9F3F-7CA32C59FE61}" type="presParOf" srcId="{0EF345A7-05A7-4696-8683-4108586C7775}" destId="{ECDDE3FF-500E-4F98-AC14-1CEF49A70856}" srcOrd="0" destOrd="0" presId="urn:microsoft.com/office/officeart/2005/8/layout/vList5"/>
    <dgm:cxn modelId="{81F69C85-8F04-47D2-B70C-D2B8E8494094}" type="presParOf" srcId="{0EF345A7-05A7-4696-8683-4108586C7775}" destId="{DB664D4F-F053-4F75-BE14-3292B3E118EC}" srcOrd="1" destOrd="0" presId="urn:microsoft.com/office/officeart/2005/8/layout/vList5"/>
    <dgm:cxn modelId="{91BE4FD8-C987-425B-A0C8-9D9EBA4B07AB}" type="presParOf" srcId="{430D8DEA-01E7-4FE4-8559-CF129FA30548}" destId="{66C5DD5F-E75F-4887-8660-D2335E5CD235}" srcOrd="1" destOrd="0" presId="urn:microsoft.com/office/officeart/2005/8/layout/vList5"/>
    <dgm:cxn modelId="{3B9D9DA4-7214-47E7-B389-76EFC88B4DE3}" type="presParOf" srcId="{430D8DEA-01E7-4FE4-8559-CF129FA30548}" destId="{D752FC9B-9D3F-480B-B667-94A39D9B821D}" srcOrd="2" destOrd="0" presId="urn:microsoft.com/office/officeart/2005/8/layout/vList5"/>
    <dgm:cxn modelId="{9166B1B8-25D4-486B-89D3-DFE2566CCE7F}" type="presParOf" srcId="{D752FC9B-9D3F-480B-B667-94A39D9B821D}" destId="{E52E40D0-0860-4CA1-A6CD-6B9F50380855}" srcOrd="0" destOrd="0" presId="urn:microsoft.com/office/officeart/2005/8/layout/vList5"/>
    <dgm:cxn modelId="{E317702F-2A7F-48DD-B02E-964BF35E26D7}" type="presParOf" srcId="{D752FC9B-9D3F-480B-B667-94A39D9B821D}" destId="{665DD2AE-0AA9-4F23-81FF-B33921F468F5}" srcOrd="1" destOrd="0" presId="urn:microsoft.com/office/officeart/2005/8/layout/vList5"/>
    <dgm:cxn modelId="{AD143DCC-588F-4D27-8350-1A0FE4EE6450}" type="presParOf" srcId="{430D8DEA-01E7-4FE4-8559-CF129FA30548}" destId="{76814D96-3D6E-4269-86CB-3B6F9B1AB056}" srcOrd="3" destOrd="0" presId="urn:microsoft.com/office/officeart/2005/8/layout/vList5"/>
    <dgm:cxn modelId="{360CBE5B-C7FD-4851-8D18-0B1EF66E42AF}" type="presParOf" srcId="{430D8DEA-01E7-4FE4-8559-CF129FA30548}" destId="{3E5521DD-009E-417A-94A1-A2DF1CF81586}" srcOrd="4" destOrd="0" presId="urn:microsoft.com/office/officeart/2005/8/layout/vList5"/>
    <dgm:cxn modelId="{01676ABA-D95B-4A9B-AC3C-654A5A12524A}" type="presParOf" srcId="{3E5521DD-009E-417A-94A1-A2DF1CF81586}" destId="{6E568ABA-FAA8-42B3-B8E0-1FD991635212}" srcOrd="0" destOrd="0" presId="urn:microsoft.com/office/officeart/2005/8/layout/vList5"/>
    <dgm:cxn modelId="{B9912D3C-C738-4E59-B034-3DDFF911C205}" type="presParOf" srcId="{3E5521DD-009E-417A-94A1-A2DF1CF81586}" destId="{975C1EC4-7B94-491B-B352-F90E558785A7}"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42D90C-D450-4585-841A-74EBF0FEB996}"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4678522B-391B-4AB3-A900-FA6EBF6B03F8}">
      <dgm:prSet phldrT="[Text]"/>
      <dgm:spPr/>
      <dgm:t>
        <a:bodyPr/>
        <a:lstStyle/>
        <a:p>
          <a:r>
            <a:rPr lang="en-US"/>
            <a:t>Tribal Colleges and Universities</a:t>
          </a:r>
        </a:p>
      </dgm:t>
    </dgm:pt>
    <dgm:pt modelId="{8C1F7CC0-C96A-42C0-B8A1-B8168D132269}" type="parTrans" cxnId="{82EFB3CB-7F21-49F2-B7EE-C40413A79405}">
      <dgm:prSet/>
      <dgm:spPr/>
      <dgm:t>
        <a:bodyPr/>
        <a:lstStyle/>
        <a:p>
          <a:endParaRPr lang="en-US"/>
        </a:p>
      </dgm:t>
    </dgm:pt>
    <dgm:pt modelId="{EAD92D5F-BEAA-41EB-B432-C914A106EEF5}" type="sibTrans" cxnId="{82EFB3CB-7F21-49F2-B7EE-C40413A79405}">
      <dgm:prSet/>
      <dgm:spPr/>
      <dgm:t>
        <a:bodyPr/>
        <a:lstStyle/>
        <a:p>
          <a:endParaRPr lang="en-US"/>
        </a:p>
      </dgm:t>
    </dgm:pt>
    <dgm:pt modelId="{FB8DFC43-FADE-4DB4-B3EC-2EB47F3B0703}">
      <dgm:prSet phldrT="[Text]"/>
      <dgm:spPr/>
      <dgm:t>
        <a:bodyPr/>
        <a:lstStyle/>
        <a:p>
          <a:r>
            <a:rPr lang="en-US"/>
            <a:t>Hispanic-Serving Institutions </a:t>
          </a:r>
        </a:p>
      </dgm:t>
    </dgm:pt>
    <dgm:pt modelId="{489A5E3D-99B4-401D-80DA-A9B56C24D79B}" type="parTrans" cxnId="{BA8BEF04-7B53-4553-BB69-B9EC4343C88B}">
      <dgm:prSet/>
      <dgm:spPr/>
      <dgm:t>
        <a:bodyPr/>
        <a:lstStyle/>
        <a:p>
          <a:endParaRPr lang="en-US"/>
        </a:p>
      </dgm:t>
    </dgm:pt>
    <dgm:pt modelId="{63E5AEED-BAB8-42DC-9021-483781C94134}" type="sibTrans" cxnId="{BA8BEF04-7B53-4553-BB69-B9EC4343C88B}">
      <dgm:prSet/>
      <dgm:spPr/>
      <dgm:t>
        <a:bodyPr/>
        <a:lstStyle/>
        <a:p>
          <a:endParaRPr lang="en-US"/>
        </a:p>
      </dgm:t>
    </dgm:pt>
    <dgm:pt modelId="{9F2D1DEB-0ACA-4FF8-8D7C-5885D7994CAF}">
      <dgm:prSet custT="1"/>
      <dgm:spPr/>
      <dgm:t>
        <a:bodyPr/>
        <a:lstStyle/>
        <a:p>
          <a:r>
            <a:rPr lang="en-US" sz="1500" b="0" i="0" baseline="0"/>
            <a:t>Public institutions of higher education charted by federally recognized Indian tribes or the federal government, with majority Native American or Alaska Native student enrollment.</a:t>
          </a:r>
          <a:endParaRPr lang="en-US" sz="1500" baseline="0"/>
        </a:p>
      </dgm:t>
    </dgm:pt>
    <dgm:pt modelId="{206DBBE3-ACBF-4370-AD36-E95183F1990B}" type="parTrans" cxnId="{9A7A7955-B173-46D5-8B43-00D6AFFCD331}">
      <dgm:prSet/>
      <dgm:spPr/>
      <dgm:t>
        <a:bodyPr/>
        <a:lstStyle/>
        <a:p>
          <a:endParaRPr lang="en-US"/>
        </a:p>
      </dgm:t>
    </dgm:pt>
    <dgm:pt modelId="{FE00166F-D17A-462A-AAD5-A0E54B79CBE7}" type="sibTrans" cxnId="{9A7A7955-B173-46D5-8B43-00D6AFFCD331}">
      <dgm:prSet/>
      <dgm:spPr/>
      <dgm:t>
        <a:bodyPr/>
        <a:lstStyle/>
        <a:p>
          <a:endParaRPr lang="en-US"/>
        </a:p>
      </dgm:t>
    </dgm:pt>
    <dgm:pt modelId="{9C831909-AAD5-4DBF-9CB6-651937F97C19}">
      <dgm:prSet/>
      <dgm:spPr/>
      <dgm:t>
        <a:bodyPr/>
        <a:lstStyle/>
        <a:p>
          <a:r>
            <a:rPr lang="en-US"/>
            <a:t>An academic institution, whether college or university, where Hispanic students comprise at least 25% of the full-time equivalent student body, according to the U.S. Department of Education, and is certified as a Hispanic Serving Institution by the U.S. Department of Education.</a:t>
          </a:r>
        </a:p>
      </dgm:t>
    </dgm:pt>
    <dgm:pt modelId="{226FAD0B-D2F5-46DF-99AA-954CA6E4E856}" type="parTrans" cxnId="{15374181-2F2E-4ECC-AB58-96AE5D76AFA7}">
      <dgm:prSet/>
      <dgm:spPr/>
      <dgm:t>
        <a:bodyPr/>
        <a:lstStyle/>
        <a:p>
          <a:endParaRPr lang="en-US"/>
        </a:p>
      </dgm:t>
    </dgm:pt>
    <dgm:pt modelId="{C0DC4A51-3030-4D1F-9E49-3184713DFD11}" type="sibTrans" cxnId="{15374181-2F2E-4ECC-AB58-96AE5D76AFA7}">
      <dgm:prSet/>
      <dgm:spPr/>
      <dgm:t>
        <a:bodyPr/>
        <a:lstStyle/>
        <a:p>
          <a:endParaRPr lang="en-US"/>
        </a:p>
      </dgm:t>
    </dgm:pt>
    <dgm:pt modelId="{33801E90-3D51-4D45-987E-DC4BE6B07AAA}" type="pres">
      <dgm:prSet presAssocID="{7642D90C-D450-4585-841A-74EBF0FEB996}" presName="diagram" presStyleCnt="0">
        <dgm:presLayoutVars>
          <dgm:dir/>
          <dgm:animLvl val="lvl"/>
          <dgm:resizeHandles val="exact"/>
        </dgm:presLayoutVars>
      </dgm:prSet>
      <dgm:spPr/>
    </dgm:pt>
    <dgm:pt modelId="{6F52E3DF-2FD5-49D0-9CC1-231BB38FFDA7}" type="pres">
      <dgm:prSet presAssocID="{4678522B-391B-4AB3-A900-FA6EBF6B03F8}" presName="compNode" presStyleCnt="0"/>
      <dgm:spPr/>
    </dgm:pt>
    <dgm:pt modelId="{B204852C-7500-4749-9419-E5590BC0CC11}" type="pres">
      <dgm:prSet presAssocID="{4678522B-391B-4AB3-A900-FA6EBF6B03F8}" presName="childRect" presStyleLbl="bgAcc1" presStyleIdx="0" presStyleCnt="2">
        <dgm:presLayoutVars>
          <dgm:bulletEnabled val="1"/>
        </dgm:presLayoutVars>
      </dgm:prSet>
      <dgm:spPr/>
    </dgm:pt>
    <dgm:pt modelId="{E3D6719A-F228-48AF-B863-C285CC87BB0B}" type="pres">
      <dgm:prSet presAssocID="{4678522B-391B-4AB3-A900-FA6EBF6B03F8}" presName="parentText" presStyleLbl="node1" presStyleIdx="0" presStyleCnt="0">
        <dgm:presLayoutVars>
          <dgm:chMax val="0"/>
          <dgm:bulletEnabled val="1"/>
        </dgm:presLayoutVars>
      </dgm:prSet>
      <dgm:spPr/>
    </dgm:pt>
    <dgm:pt modelId="{EB4C0122-3B8F-43D9-B14E-8999E834D659}" type="pres">
      <dgm:prSet presAssocID="{4678522B-391B-4AB3-A900-FA6EBF6B03F8}" presName="parentRect" presStyleLbl="alignNode1" presStyleIdx="0" presStyleCnt="2"/>
      <dgm:spPr/>
    </dgm:pt>
    <dgm:pt modelId="{EDB4D6A5-B01D-4DF4-8B9E-1397EDBFB3EA}" type="pres">
      <dgm:prSet presAssocID="{4678522B-391B-4AB3-A900-FA6EBF6B03F8}" presName="adorn" presStyleLbl="fgAccFollow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959C6FC8-6EA8-4F6D-A83E-FAC1F4077DBF}" type="pres">
      <dgm:prSet presAssocID="{EAD92D5F-BEAA-41EB-B432-C914A106EEF5}" presName="sibTrans" presStyleLbl="sibTrans2D1" presStyleIdx="0" presStyleCnt="0"/>
      <dgm:spPr/>
    </dgm:pt>
    <dgm:pt modelId="{51E6A5A6-1E45-4BDC-884F-82B1594C748F}" type="pres">
      <dgm:prSet presAssocID="{FB8DFC43-FADE-4DB4-B3EC-2EB47F3B0703}" presName="compNode" presStyleCnt="0"/>
      <dgm:spPr/>
    </dgm:pt>
    <dgm:pt modelId="{17420A76-D11E-41A7-9C58-DA67272A6E02}" type="pres">
      <dgm:prSet presAssocID="{FB8DFC43-FADE-4DB4-B3EC-2EB47F3B0703}" presName="childRect" presStyleLbl="bgAcc1" presStyleIdx="1" presStyleCnt="2" custLinFactNeighborX="-4104">
        <dgm:presLayoutVars>
          <dgm:bulletEnabled val="1"/>
        </dgm:presLayoutVars>
      </dgm:prSet>
      <dgm:spPr/>
    </dgm:pt>
    <dgm:pt modelId="{410180EF-1C4B-4EA5-A2B1-AEA0A84CE094}" type="pres">
      <dgm:prSet presAssocID="{FB8DFC43-FADE-4DB4-B3EC-2EB47F3B0703}" presName="parentText" presStyleLbl="node1" presStyleIdx="0" presStyleCnt="0">
        <dgm:presLayoutVars>
          <dgm:chMax val="0"/>
          <dgm:bulletEnabled val="1"/>
        </dgm:presLayoutVars>
      </dgm:prSet>
      <dgm:spPr/>
    </dgm:pt>
    <dgm:pt modelId="{32C5090B-07FD-4B8F-9322-FD7EA950E191}" type="pres">
      <dgm:prSet presAssocID="{FB8DFC43-FADE-4DB4-B3EC-2EB47F3B0703}" presName="parentRect" presStyleLbl="alignNode1" presStyleIdx="1" presStyleCnt="2" custLinFactNeighborX="-4104"/>
      <dgm:spPr/>
    </dgm:pt>
    <dgm:pt modelId="{7A74788E-008A-4F65-9D70-27F360858159}" type="pres">
      <dgm:prSet presAssocID="{FB8DFC43-FADE-4DB4-B3EC-2EB47F3B0703}" presName="adorn" presStyleLbl="fgAccFollowNode1" presStyleIdx="1" presStyleCnt="2" custScaleY="103230" custLinFactNeighborX="-20430"/>
      <dgm:spPr>
        <a:blipFill dpi="0" rotWithShape="1">
          <a:blip xmlns:r="http://schemas.openxmlformats.org/officeDocument/2006/relationships" r:embed="rId1"/>
          <a:srcRect/>
          <a:stretch>
            <a:fillRect l="-1615" t="-4545" r="-1615" b="-4545"/>
          </a:stretch>
        </a:blipFill>
      </dgm:spPr>
    </dgm:pt>
  </dgm:ptLst>
  <dgm:cxnLst>
    <dgm:cxn modelId="{BA8BEF04-7B53-4553-BB69-B9EC4343C88B}" srcId="{7642D90C-D450-4585-841A-74EBF0FEB996}" destId="{FB8DFC43-FADE-4DB4-B3EC-2EB47F3B0703}" srcOrd="1" destOrd="0" parTransId="{489A5E3D-99B4-401D-80DA-A9B56C24D79B}" sibTransId="{63E5AEED-BAB8-42DC-9021-483781C94134}"/>
    <dgm:cxn modelId="{3805B12D-0D89-4359-BEE5-046FEF64FDCD}" type="presOf" srcId="{FB8DFC43-FADE-4DB4-B3EC-2EB47F3B0703}" destId="{32C5090B-07FD-4B8F-9322-FD7EA950E191}" srcOrd="1" destOrd="0" presId="urn:microsoft.com/office/officeart/2005/8/layout/bList2"/>
    <dgm:cxn modelId="{A49D9C48-C9A8-4C3E-930C-FD6191E47B5D}" type="presOf" srcId="{9C831909-AAD5-4DBF-9CB6-651937F97C19}" destId="{17420A76-D11E-41A7-9C58-DA67272A6E02}" srcOrd="0" destOrd="0" presId="urn:microsoft.com/office/officeart/2005/8/layout/bList2"/>
    <dgm:cxn modelId="{9A7A7955-B173-46D5-8B43-00D6AFFCD331}" srcId="{4678522B-391B-4AB3-A900-FA6EBF6B03F8}" destId="{9F2D1DEB-0ACA-4FF8-8D7C-5885D7994CAF}" srcOrd="0" destOrd="0" parTransId="{206DBBE3-ACBF-4370-AD36-E95183F1990B}" sibTransId="{FE00166F-D17A-462A-AAD5-A0E54B79CBE7}"/>
    <dgm:cxn modelId="{9D523577-9FC4-4B2A-AAD7-0879F7BF2B43}" type="presOf" srcId="{FB8DFC43-FADE-4DB4-B3EC-2EB47F3B0703}" destId="{410180EF-1C4B-4EA5-A2B1-AEA0A84CE094}" srcOrd="0" destOrd="0" presId="urn:microsoft.com/office/officeart/2005/8/layout/bList2"/>
    <dgm:cxn modelId="{15374181-2F2E-4ECC-AB58-96AE5D76AFA7}" srcId="{FB8DFC43-FADE-4DB4-B3EC-2EB47F3B0703}" destId="{9C831909-AAD5-4DBF-9CB6-651937F97C19}" srcOrd="0" destOrd="0" parTransId="{226FAD0B-D2F5-46DF-99AA-954CA6E4E856}" sibTransId="{C0DC4A51-3030-4D1F-9E49-3184713DFD11}"/>
    <dgm:cxn modelId="{B4C18995-FFA5-4B66-8D43-A37EEFFD5390}" type="presOf" srcId="{4678522B-391B-4AB3-A900-FA6EBF6B03F8}" destId="{E3D6719A-F228-48AF-B863-C285CC87BB0B}" srcOrd="0" destOrd="0" presId="urn:microsoft.com/office/officeart/2005/8/layout/bList2"/>
    <dgm:cxn modelId="{8AC41CA1-36E8-48B7-A921-472AC74AC4BC}" type="presOf" srcId="{4678522B-391B-4AB3-A900-FA6EBF6B03F8}" destId="{EB4C0122-3B8F-43D9-B14E-8999E834D659}" srcOrd="1" destOrd="0" presId="urn:microsoft.com/office/officeart/2005/8/layout/bList2"/>
    <dgm:cxn modelId="{82EFB3CB-7F21-49F2-B7EE-C40413A79405}" srcId="{7642D90C-D450-4585-841A-74EBF0FEB996}" destId="{4678522B-391B-4AB3-A900-FA6EBF6B03F8}" srcOrd="0" destOrd="0" parTransId="{8C1F7CC0-C96A-42C0-B8A1-B8168D132269}" sibTransId="{EAD92D5F-BEAA-41EB-B432-C914A106EEF5}"/>
    <dgm:cxn modelId="{290872CC-16FD-43E8-9887-B2EA5BB2B575}" type="presOf" srcId="{EAD92D5F-BEAA-41EB-B432-C914A106EEF5}" destId="{959C6FC8-6EA8-4F6D-A83E-FAC1F4077DBF}" srcOrd="0" destOrd="0" presId="urn:microsoft.com/office/officeart/2005/8/layout/bList2"/>
    <dgm:cxn modelId="{76797FDD-1D14-4D68-A0EF-261EA7D4DE56}" type="presOf" srcId="{7642D90C-D450-4585-841A-74EBF0FEB996}" destId="{33801E90-3D51-4D45-987E-DC4BE6B07AAA}" srcOrd="0" destOrd="0" presId="urn:microsoft.com/office/officeart/2005/8/layout/bList2"/>
    <dgm:cxn modelId="{C405C0FC-FE76-40DA-8165-460219ACDA0D}" type="presOf" srcId="{9F2D1DEB-0ACA-4FF8-8D7C-5885D7994CAF}" destId="{B204852C-7500-4749-9419-E5590BC0CC11}" srcOrd="0" destOrd="0" presId="urn:microsoft.com/office/officeart/2005/8/layout/bList2"/>
    <dgm:cxn modelId="{AEFB40E6-6C1B-4C9D-BEF4-310DF35AE5AC}" type="presParOf" srcId="{33801E90-3D51-4D45-987E-DC4BE6B07AAA}" destId="{6F52E3DF-2FD5-49D0-9CC1-231BB38FFDA7}" srcOrd="0" destOrd="0" presId="urn:microsoft.com/office/officeart/2005/8/layout/bList2"/>
    <dgm:cxn modelId="{15ABE5B6-8778-4762-9A10-521BDBEEBCFD}" type="presParOf" srcId="{6F52E3DF-2FD5-49D0-9CC1-231BB38FFDA7}" destId="{B204852C-7500-4749-9419-E5590BC0CC11}" srcOrd="0" destOrd="0" presId="urn:microsoft.com/office/officeart/2005/8/layout/bList2"/>
    <dgm:cxn modelId="{D94D2C9A-4109-4CB7-8656-5BDD979BDAE0}" type="presParOf" srcId="{6F52E3DF-2FD5-49D0-9CC1-231BB38FFDA7}" destId="{E3D6719A-F228-48AF-B863-C285CC87BB0B}" srcOrd="1" destOrd="0" presId="urn:microsoft.com/office/officeart/2005/8/layout/bList2"/>
    <dgm:cxn modelId="{C5725E53-0547-44F6-AC09-83C89D44353E}" type="presParOf" srcId="{6F52E3DF-2FD5-49D0-9CC1-231BB38FFDA7}" destId="{EB4C0122-3B8F-43D9-B14E-8999E834D659}" srcOrd="2" destOrd="0" presId="urn:microsoft.com/office/officeart/2005/8/layout/bList2"/>
    <dgm:cxn modelId="{5F27295A-E7E9-41E1-B8A7-558A9DA4EFE8}" type="presParOf" srcId="{6F52E3DF-2FD5-49D0-9CC1-231BB38FFDA7}" destId="{EDB4D6A5-B01D-4DF4-8B9E-1397EDBFB3EA}" srcOrd="3" destOrd="0" presId="urn:microsoft.com/office/officeart/2005/8/layout/bList2"/>
    <dgm:cxn modelId="{F3A5EF3E-0B1A-4797-8217-A3E2AD22F0B8}" type="presParOf" srcId="{33801E90-3D51-4D45-987E-DC4BE6B07AAA}" destId="{959C6FC8-6EA8-4F6D-A83E-FAC1F4077DBF}" srcOrd="1" destOrd="0" presId="urn:microsoft.com/office/officeart/2005/8/layout/bList2"/>
    <dgm:cxn modelId="{4C51A834-EB84-4387-BC8B-6F43D5B05870}" type="presParOf" srcId="{33801E90-3D51-4D45-987E-DC4BE6B07AAA}" destId="{51E6A5A6-1E45-4BDC-884F-82B1594C748F}" srcOrd="2" destOrd="0" presId="urn:microsoft.com/office/officeart/2005/8/layout/bList2"/>
    <dgm:cxn modelId="{7764E94D-FE66-486E-9CE7-22564BBA4CE0}" type="presParOf" srcId="{51E6A5A6-1E45-4BDC-884F-82B1594C748F}" destId="{17420A76-D11E-41A7-9C58-DA67272A6E02}" srcOrd="0" destOrd="0" presId="urn:microsoft.com/office/officeart/2005/8/layout/bList2"/>
    <dgm:cxn modelId="{E1100785-8F90-4397-8925-E8908306C193}" type="presParOf" srcId="{51E6A5A6-1E45-4BDC-884F-82B1594C748F}" destId="{410180EF-1C4B-4EA5-A2B1-AEA0A84CE094}" srcOrd="1" destOrd="0" presId="urn:microsoft.com/office/officeart/2005/8/layout/bList2"/>
    <dgm:cxn modelId="{70E2D1CF-2635-499C-B8CF-E4FDE2F64353}" type="presParOf" srcId="{51E6A5A6-1E45-4BDC-884F-82B1594C748F}" destId="{32C5090B-07FD-4B8F-9322-FD7EA950E191}" srcOrd="2" destOrd="0" presId="urn:microsoft.com/office/officeart/2005/8/layout/bList2"/>
    <dgm:cxn modelId="{DCA0E4F1-BD53-4195-80FC-107FE16DBBBF}" type="presParOf" srcId="{51E6A5A6-1E45-4BDC-884F-82B1594C748F}" destId="{7A74788E-008A-4F65-9D70-27F360858159}"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42D90C-D450-4585-841A-74EBF0FEB996}"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4678522B-391B-4AB3-A900-FA6EBF6B03F8}">
      <dgm:prSet phldrT="[Text]"/>
      <dgm:spPr/>
      <dgm:t>
        <a:bodyPr/>
        <a:lstStyle/>
        <a:p>
          <a:r>
            <a:rPr lang="en-US"/>
            <a:t>HBCUs &amp; 1890 Land Grant Institutions</a:t>
          </a:r>
        </a:p>
      </dgm:t>
    </dgm:pt>
    <dgm:pt modelId="{8C1F7CC0-C96A-42C0-B8A1-B8168D132269}" type="parTrans" cxnId="{82EFB3CB-7F21-49F2-B7EE-C40413A79405}">
      <dgm:prSet/>
      <dgm:spPr/>
      <dgm:t>
        <a:bodyPr/>
        <a:lstStyle/>
        <a:p>
          <a:endParaRPr lang="en-US"/>
        </a:p>
      </dgm:t>
    </dgm:pt>
    <dgm:pt modelId="{EAD92D5F-BEAA-41EB-B432-C914A106EEF5}" type="sibTrans" cxnId="{82EFB3CB-7F21-49F2-B7EE-C40413A79405}">
      <dgm:prSet/>
      <dgm:spPr/>
      <dgm:t>
        <a:bodyPr/>
        <a:lstStyle/>
        <a:p>
          <a:endParaRPr lang="en-US"/>
        </a:p>
      </dgm:t>
    </dgm:pt>
    <dgm:pt modelId="{FB8DFC43-FADE-4DB4-B3EC-2EB47F3B0703}">
      <dgm:prSet phldrT="[Text]"/>
      <dgm:spPr/>
      <dgm:t>
        <a:bodyPr/>
        <a:lstStyle/>
        <a:p>
          <a:r>
            <a:rPr lang="en-US"/>
            <a:t>Other Minority Affiliated Institutions</a:t>
          </a:r>
        </a:p>
      </dgm:t>
    </dgm:pt>
    <dgm:pt modelId="{489A5E3D-99B4-401D-80DA-A9B56C24D79B}" type="parTrans" cxnId="{BA8BEF04-7B53-4553-BB69-B9EC4343C88B}">
      <dgm:prSet/>
      <dgm:spPr/>
      <dgm:t>
        <a:bodyPr/>
        <a:lstStyle/>
        <a:p>
          <a:endParaRPr lang="en-US"/>
        </a:p>
      </dgm:t>
    </dgm:pt>
    <dgm:pt modelId="{63E5AEED-BAB8-42DC-9021-483781C94134}" type="sibTrans" cxnId="{BA8BEF04-7B53-4553-BB69-B9EC4343C88B}">
      <dgm:prSet/>
      <dgm:spPr/>
      <dgm:t>
        <a:bodyPr/>
        <a:lstStyle/>
        <a:p>
          <a:endParaRPr lang="en-US"/>
        </a:p>
      </dgm:t>
    </dgm:pt>
    <dgm:pt modelId="{3840554E-5CAD-489D-91C4-97EE9B339CC6}">
      <dgm:prSet/>
      <dgm:spPr/>
      <dgm:t>
        <a:bodyPr/>
        <a:lstStyle/>
        <a:p>
          <a:r>
            <a:rPr lang="en-US" b="0" i="0"/>
            <a:t>Minority Serving Institutions are institutions of higher education that serve minority populations. They are unique both in their </a:t>
          </a:r>
          <a:r>
            <a:rPr lang="en-US" b="0" i="0" u="sng"/>
            <a:t>missions</a:t>
          </a:r>
          <a:r>
            <a:rPr lang="en-US" b="0" i="0"/>
            <a:t> and in their </a:t>
          </a:r>
          <a:r>
            <a:rPr lang="en-US" b="0" i="0" u="sng"/>
            <a:t>day-to-day operations</a:t>
          </a:r>
          <a:r>
            <a:rPr lang="en-US" b="0" i="0"/>
            <a:t>.</a:t>
          </a:r>
          <a:endParaRPr lang="en-US"/>
        </a:p>
      </dgm:t>
    </dgm:pt>
    <dgm:pt modelId="{7E1913B2-D2BD-4056-9853-CC0ED1179227}" type="parTrans" cxnId="{6A8443F1-0DB0-4E04-861F-5B2ED68438D4}">
      <dgm:prSet/>
      <dgm:spPr/>
      <dgm:t>
        <a:bodyPr/>
        <a:lstStyle/>
        <a:p>
          <a:endParaRPr lang="en-US"/>
        </a:p>
      </dgm:t>
    </dgm:pt>
    <dgm:pt modelId="{446D6A18-667A-44E3-8D49-77F0A1CA12AD}" type="sibTrans" cxnId="{6A8443F1-0DB0-4E04-861F-5B2ED68438D4}">
      <dgm:prSet/>
      <dgm:spPr/>
      <dgm:t>
        <a:bodyPr/>
        <a:lstStyle/>
        <a:p>
          <a:endParaRPr lang="en-US"/>
        </a:p>
      </dgm:t>
    </dgm:pt>
    <dgm:pt modelId="{9851C464-5B1C-4D9D-8BC3-34C1FBB0E168}">
      <dgm:prSet/>
      <dgm:spPr/>
      <dgm:t>
        <a:bodyPr/>
        <a:lstStyle/>
        <a:p>
          <a:r>
            <a:rPr lang="en-US" b="0" i="0"/>
            <a:t>Any historically black college or university (HBCU) that was established prior to 1964, whose principal mission was, and is, the education of black Americans and includes those historically black universities that were established under the Second Morrill Act of 1890.</a:t>
          </a:r>
          <a:endParaRPr lang="en-US"/>
        </a:p>
      </dgm:t>
    </dgm:pt>
    <dgm:pt modelId="{97FB2A73-D99D-4CB9-B5B8-24CCD42E3DB0}" type="parTrans" cxnId="{5953E0C8-11BF-47F1-8352-CEE8640EC012}">
      <dgm:prSet/>
      <dgm:spPr/>
      <dgm:t>
        <a:bodyPr/>
        <a:lstStyle/>
        <a:p>
          <a:endParaRPr lang="en-US"/>
        </a:p>
      </dgm:t>
    </dgm:pt>
    <dgm:pt modelId="{96102F23-D184-4B88-96D8-D68CF67D29C6}" type="sibTrans" cxnId="{5953E0C8-11BF-47F1-8352-CEE8640EC012}">
      <dgm:prSet/>
      <dgm:spPr/>
      <dgm:t>
        <a:bodyPr/>
        <a:lstStyle/>
        <a:p>
          <a:endParaRPr lang="en-US"/>
        </a:p>
      </dgm:t>
    </dgm:pt>
    <dgm:pt modelId="{33801E90-3D51-4D45-987E-DC4BE6B07AAA}" type="pres">
      <dgm:prSet presAssocID="{7642D90C-D450-4585-841A-74EBF0FEB996}" presName="diagram" presStyleCnt="0">
        <dgm:presLayoutVars>
          <dgm:dir/>
          <dgm:animLvl val="lvl"/>
          <dgm:resizeHandles val="exact"/>
        </dgm:presLayoutVars>
      </dgm:prSet>
      <dgm:spPr/>
    </dgm:pt>
    <dgm:pt modelId="{6F52E3DF-2FD5-49D0-9CC1-231BB38FFDA7}" type="pres">
      <dgm:prSet presAssocID="{4678522B-391B-4AB3-A900-FA6EBF6B03F8}" presName="compNode" presStyleCnt="0"/>
      <dgm:spPr/>
    </dgm:pt>
    <dgm:pt modelId="{B204852C-7500-4749-9419-E5590BC0CC11}" type="pres">
      <dgm:prSet presAssocID="{4678522B-391B-4AB3-A900-FA6EBF6B03F8}" presName="childRect" presStyleLbl="bgAcc1" presStyleIdx="0" presStyleCnt="2">
        <dgm:presLayoutVars>
          <dgm:bulletEnabled val="1"/>
        </dgm:presLayoutVars>
      </dgm:prSet>
      <dgm:spPr/>
    </dgm:pt>
    <dgm:pt modelId="{E3D6719A-F228-48AF-B863-C285CC87BB0B}" type="pres">
      <dgm:prSet presAssocID="{4678522B-391B-4AB3-A900-FA6EBF6B03F8}" presName="parentText" presStyleLbl="node1" presStyleIdx="0" presStyleCnt="0">
        <dgm:presLayoutVars>
          <dgm:chMax val="0"/>
          <dgm:bulletEnabled val="1"/>
        </dgm:presLayoutVars>
      </dgm:prSet>
      <dgm:spPr/>
    </dgm:pt>
    <dgm:pt modelId="{EB4C0122-3B8F-43D9-B14E-8999E834D659}" type="pres">
      <dgm:prSet presAssocID="{4678522B-391B-4AB3-A900-FA6EBF6B03F8}" presName="parentRect" presStyleLbl="alignNode1" presStyleIdx="0" presStyleCnt="2"/>
      <dgm:spPr/>
    </dgm:pt>
    <dgm:pt modelId="{EDB4D6A5-B01D-4DF4-8B9E-1397EDBFB3EA}" type="pres">
      <dgm:prSet presAssocID="{4678522B-391B-4AB3-A900-FA6EBF6B03F8}" presName="adorn" presStyleLbl="fgAccFollowNode1" presStyleIdx="0" presStyleCnt="2"/>
      <dgm:spPr>
        <a:blipFill>
          <a:blip xmlns:r="http://schemas.openxmlformats.org/officeDocument/2006/relationships" r:embed="rId1"/>
          <a:srcRect/>
          <a:stretch>
            <a:fillRect l="-1000" r="-1000"/>
          </a:stretch>
        </a:blipFill>
      </dgm:spPr>
    </dgm:pt>
    <dgm:pt modelId="{959C6FC8-6EA8-4F6D-A83E-FAC1F4077DBF}" type="pres">
      <dgm:prSet presAssocID="{EAD92D5F-BEAA-41EB-B432-C914A106EEF5}" presName="sibTrans" presStyleLbl="sibTrans2D1" presStyleIdx="0" presStyleCnt="0"/>
      <dgm:spPr/>
    </dgm:pt>
    <dgm:pt modelId="{51E6A5A6-1E45-4BDC-884F-82B1594C748F}" type="pres">
      <dgm:prSet presAssocID="{FB8DFC43-FADE-4DB4-B3EC-2EB47F3B0703}" presName="compNode" presStyleCnt="0"/>
      <dgm:spPr/>
    </dgm:pt>
    <dgm:pt modelId="{17420A76-D11E-41A7-9C58-DA67272A6E02}" type="pres">
      <dgm:prSet presAssocID="{FB8DFC43-FADE-4DB4-B3EC-2EB47F3B0703}" presName="childRect" presStyleLbl="bgAcc1" presStyleIdx="1" presStyleCnt="2" custLinFactNeighborX="-4560">
        <dgm:presLayoutVars>
          <dgm:bulletEnabled val="1"/>
        </dgm:presLayoutVars>
      </dgm:prSet>
      <dgm:spPr/>
    </dgm:pt>
    <dgm:pt modelId="{410180EF-1C4B-4EA5-A2B1-AEA0A84CE094}" type="pres">
      <dgm:prSet presAssocID="{FB8DFC43-FADE-4DB4-B3EC-2EB47F3B0703}" presName="parentText" presStyleLbl="node1" presStyleIdx="0" presStyleCnt="0">
        <dgm:presLayoutVars>
          <dgm:chMax val="0"/>
          <dgm:bulletEnabled val="1"/>
        </dgm:presLayoutVars>
      </dgm:prSet>
      <dgm:spPr/>
    </dgm:pt>
    <dgm:pt modelId="{32C5090B-07FD-4B8F-9322-FD7EA950E191}" type="pres">
      <dgm:prSet presAssocID="{FB8DFC43-FADE-4DB4-B3EC-2EB47F3B0703}" presName="parentRect" presStyleLbl="alignNode1" presStyleIdx="1" presStyleCnt="2" custLinFactNeighborX="-4560"/>
      <dgm:spPr/>
    </dgm:pt>
    <dgm:pt modelId="{7A74788E-008A-4F65-9D70-27F360858159}" type="pres">
      <dgm:prSet presAssocID="{FB8DFC43-FADE-4DB4-B3EC-2EB47F3B0703}" presName="adorn" presStyleLbl="fgAccFollowNode1" presStyleIdx="1" presStyleCnt="2" custLinFactNeighborX="-19545"/>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pt>
  </dgm:ptLst>
  <dgm:cxnLst>
    <dgm:cxn modelId="{BA8BEF04-7B53-4553-BB69-B9EC4343C88B}" srcId="{7642D90C-D450-4585-841A-74EBF0FEB996}" destId="{FB8DFC43-FADE-4DB4-B3EC-2EB47F3B0703}" srcOrd="1" destOrd="0" parTransId="{489A5E3D-99B4-401D-80DA-A9B56C24D79B}" sibTransId="{63E5AEED-BAB8-42DC-9021-483781C94134}"/>
    <dgm:cxn modelId="{3805B12D-0D89-4359-BEE5-046FEF64FDCD}" type="presOf" srcId="{FB8DFC43-FADE-4DB4-B3EC-2EB47F3B0703}" destId="{32C5090B-07FD-4B8F-9322-FD7EA950E191}" srcOrd="1" destOrd="0" presId="urn:microsoft.com/office/officeart/2005/8/layout/bList2"/>
    <dgm:cxn modelId="{9D523577-9FC4-4B2A-AAD7-0879F7BF2B43}" type="presOf" srcId="{FB8DFC43-FADE-4DB4-B3EC-2EB47F3B0703}" destId="{410180EF-1C4B-4EA5-A2B1-AEA0A84CE094}" srcOrd="0" destOrd="0" presId="urn:microsoft.com/office/officeart/2005/8/layout/bList2"/>
    <dgm:cxn modelId="{B4C18995-FFA5-4B66-8D43-A37EEFFD5390}" type="presOf" srcId="{4678522B-391B-4AB3-A900-FA6EBF6B03F8}" destId="{E3D6719A-F228-48AF-B863-C285CC87BB0B}" srcOrd="0" destOrd="0" presId="urn:microsoft.com/office/officeart/2005/8/layout/bList2"/>
    <dgm:cxn modelId="{88BDAE98-C5AF-486C-8AA2-E1CD513E25B8}" type="presOf" srcId="{3840554E-5CAD-489D-91C4-97EE9B339CC6}" destId="{17420A76-D11E-41A7-9C58-DA67272A6E02}" srcOrd="0" destOrd="0" presId="urn:microsoft.com/office/officeart/2005/8/layout/bList2"/>
    <dgm:cxn modelId="{8AC41CA1-36E8-48B7-A921-472AC74AC4BC}" type="presOf" srcId="{4678522B-391B-4AB3-A900-FA6EBF6B03F8}" destId="{EB4C0122-3B8F-43D9-B14E-8999E834D659}" srcOrd="1" destOrd="0" presId="urn:microsoft.com/office/officeart/2005/8/layout/bList2"/>
    <dgm:cxn modelId="{5CC5BCC2-F4A9-4375-B9D6-3A8E6C10FAED}" type="presOf" srcId="{9851C464-5B1C-4D9D-8BC3-34C1FBB0E168}" destId="{B204852C-7500-4749-9419-E5590BC0CC11}" srcOrd="0" destOrd="0" presId="urn:microsoft.com/office/officeart/2005/8/layout/bList2"/>
    <dgm:cxn modelId="{5953E0C8-11BF-47F1-8352-CEE8640EC012}" srcId="{4678522B-391B-4AB3-A900-FA6EBF6B03F8}" destId="{9851C464-5B1C-4D9D-8BC3-34C1FBB0E168}" srcOrd="0" destOrd="0" parTransId="{97FB2A73-D99D-4CB9-B5B8-24CCD42E3DB0}" sibTransId="{96102F23-D184-4B88-96D8-D68CF67D29C6}"/>
    <dgm:cxn modelId="{82EFB3CB-7F21-49F2-B7EE-C40413A79405}" srcId="{7642D90C-D450-4585-841A-74EBF0FEB996}" destId="{4678522B-391B-4AB3-A900-FA6EBF6B03F8}" srcOrd="0" destOrd="0" parTransId="{8C1F7CC0-C96A-42C0-B8A1-B8168D132269}" sibTransId="{EAD92D5F-BEAA-41EB-B432-C914A106EEF5}"/>
    <dgm:cxn modelId="{290872CC-16FD-43E8-9887-B2EA5BB2B575}" type="presOf" srcId="{EAD92D5F-BEAA-41EB-B432-C914A106EEF5}" destId="{959C6FC8-6EA8-4F6D-A83E-FAC1F4077DBF}" srcOrd="0" destOrd="0" presId="urn:microsoft.com/office/officeart/2005/8/layout/bList2"/>
    <dgm:cxn modelId="{76797FDD-1D14-4D68-A0EF-261EA7D4DE56}" type="presOf" srcId="{7642D90C-D450-4585-841A-74EBF0FEB996}" destId="{33801E90-3D51-4D45-987E-DC4BE6B07AAA}" srcOrd="0" destOrd="0" presId="urn:microsoft.com/office/officeart/2005/8/layout/bList2"/>
    <dgm:cxn modelId="{6A8443F1-0DB0-4E04-861F-5B2ED68438D4}" srcId="{FB8DFC43-FADE-4DB4-B3EC-2EB47F3B0703}" destId="{3840554E-5CAD-489D-91C4-97EE9B339CC6}" srcOrd="0" destOrd="0" parTransId="{7E1913B2-D2BD-4056-9853-CC0ED1179227}" sibTransId="{446D6A18-667A-44E3-8D49-77F0A1CA12AD}"/>
    <dgm:cxn modelId="{AEFB40E6-6C1B-4C9D-BEF4-310DF35AE5AC}" type="presParOf" srcId="{33801E90-3D51-4D45-987E-DC4BE6B07AAA}" destId="{6F52E3DF-2FD5-49D0-9CC1-231BB38FFDA7}" srcOrd="0" destOrd="0" presId="urn:microsoft.com/office/officeart/2005/8/layout/bList2"/>
    <dgm:cxn modelId="{15ABE5B6-8778-4762-9A10-521BDBEEBCFD}" type="presParOf" srcId="{6F52E3DF-2FD5-49D0-9CC1-231BB38FFDA7}" destId="{B204852C-7500-4749-9419-E5590BC0CC11}" srcOrd="0" destOrd="0" presId="urn:microsoft.com/office/officeart/2005/8/layout/bList2"/>
    <dgm:cxn modelId="{D94D2C9A-4109-4CB7-8656-5BDD979BDAE0}" type="presParOf" srcId="{6F52E3DF-2FD5-49D0-9CC1-231BB38FFDA7}" destId="{E3D6719A-F228-48AF-B863-C285CC87BB0B}" srcOrd="1" destOrd="0" presId="urn:microsoft.com/office/officeart/2005/8/layout/bList2"/>
    <dgm:cxn modelId="{C5725E53-0547-44F6-AC09-83C89D44353E}" type="presParOf" srcId="{6F52E3DF-2FD5-49D0-9CC1-231BB38FFDA7}" destId="{EB4C0122-3B8F-43D9-B14E-8999E834D659}" srcOrd="2" destOrd="0" presId="urn:microsoft.com/office/officeart/2005/8/layout/bList2"/>
    <dgm:cxn modelId="{5F27295A-E7E9-41E1-B8A7-558A9DA4EFE8}" type="presParOf" srcId="{6F52E3DF-2FD5-49D0-9CC1-231BB38FFDA7}" destId="{EDB4D6A5-B01D-4DF4-8B9E-1397EDBFB3EA}" srcOrd="3" destOrd="0" presId="urn:microsoft.com/office/officeart/2005/8/layout/bList2"/>
    <dgm:cxn modelId="{F3A5EF3E-0B1A-4797-8217-A3E2AD22F0B8}" type="presParOf" srcId="{33801E90-3D51-4D45-987E-DC4BE6B07AAA}" destId="{959C6FC8-6EA8-4F6D-A83E-FAC1F4077DBF}" srcOrd="1" destOrd="0" presId="urn:microsoft.com/office/officeart/2005/8/layout/bList2"/>
    <dgm:cxn modelId="{4C51A834-EB84-4387-BC8B-6F43D5B05870}" type="presParOf" srcId="{33801E90-3D51-4D45-987E-DC4BE6B07AAA}" destId="{51E6A5A6-1E45-4BDC-884F-82B1594C748F}" srcOrd="2" destOrd="0" presId="urn:microsoft.com/office/officeart/2005/8/layout/bList2"/>
    <dgm:cxn modelId="{7764E94D-FE66-486E-9CE7-22564BBA4CE0}" type="presParOf" srcId="{51E6A5A6-1E45-4BDC-884F-82B1594C748F}" destId="{17420A76-D11E-41A7-9C58-DA67272A6E02}" srcOrd="0" destOrd="0" presId="urn:microsoft.com/office/officeart/2005/8/layout/bList2"/>
    <dgm:cxn modelId="{E1100785-8F90-4397-8925-E8908306C193}" type="presParOf" srcId="{51E6A5A6-1E45-4BDC-884F-82B1594C748F}" destId="{410180EF-1C4B-4EA5-A2B1-AEA0A84CE094}" srcOrd="1" destOrd="0" presId="urn:microsoft.com/office/officeart/2005/8/layout/bList2"/>
    <dgm:cxn modelId="{70E2D1CF-2635-499C-B8CF-E4FDE2F64353}" type="presParOf" srcId="{51E6A5A6-1E45-4BDC-884F-82B1594C748F}" destId="{32C5090B-07FD-4B8F-9322-FD7EA950E191}" srcOrd="2" destOrd="0" presId="urn:microsoft.com/office/officeart/2005/8/layout/bList2"/>
    <dgm:cxn modelId="{DCA0E4F1-BD53-4195-80FC-107FE16DBBBF}" type="presParOf" srcId="{51E6A5A6-1E45-4BDC-884F-82B1594C748F}" destId="{7A74788E-008A-4F65-9D70-27F360858159}" srcOrd="3" destOrd="0" presId="urn:microsoft.com/office/officeart/2005/8/layout/b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4B788E-360A-447E-B9C4-96A63FB0AC25}" type="doc">
      <dgm:prSet loTypeId="urn:microsoft.com/office/officeart/2009/3/layout/CircleRelationship" loCatId="relationship" qsTypeId="urn:microsoft.com/office/officeart/2005/8/quickstyle/simple1" qsCatId="simple" csTypeId="urn:microsoft.com/office/officeart/2005/8/colors/accent1_2" csCatId="accent1" phldr="1"/>
      <dgm:spPr/>
    </dgm:pt>
    <dgm:pt modelId="{07244BA6-57BB-49AC-9B94-4E41CE66AA8E}">
      <dgm:prSet phldrT="[Text]"/>
      <dgm:spPr/>
      <dgm:t>
        <a:bodyPr/>
        <a:lstStyle/>
        <a:p>
          <a:r>
            <a:rPr lang="en-US"/>
            <a:t>Developing Suggestions</a:t>
          </a:r>
        </a:p>
      </dgm:t>
    </dgm:pt>
    <dgm:pt modelId="{D5F1BA4D-56DC-4D07-A04E-DFCF20CB5C1A}" type="parTrans" cxnId="{CE796883-F7E6-4568-9264-581BA424E8DD}">
      <dgm:prSet/>
      <dgm:spPr/>
      <dgm:t>
        <a:bodyPr/>
        <a:lstStyle/>
        <a:p>
          <a:endParaRPr lang="en-US"/>
        </a:p>
      </dgm:t>
    </dgm:pt>
    <dgm:pt modelId="{0875D1C1-EF66-4E10-97C6-2512315F7654}" type="sibTrans" cxnId="{CE796883-F7E6-4568-9264-581BA424E8DD}">
      <dgm:prSet/>
      <dgm:spPr/>
      <dgm:t>
        <a:bodyPr/>
        <a:lstStyle/>
        <a:p>
          <a:endParaRPr lang="en-US"/>
        </a:p>
      </dgm:t>
    </dgm:pt>
    <dgm:pt modelId="{E05F9F15-575F-4084-8B72-CBD185913263}">
      <dgm:prSet phldrT="[Text]" phldr="1"/>
      <dgm:spPr/>
      <dgm:t>
        <a:bodyPr/>
        <a:lstStyle/>
        <a:p>
          <a:endParaRPr lang="en-US"/>
        </a:p>
      </dgm:t>
    </dgm:pt>
    <dgm:pt modelId="{92F6EC2E-8276-48D1-9BAE-7F2FBF55EFDA}" type="parTrans" cxnId="{051FA5E6-BC82-4EDD-8C2A-5C7873AA1126}">
      <dgm:prSet/>
      <dgm:spPr/>
      <dgm:t>
        <a:bodyPr/>
        <a:lstStyle/>
        <a:p>
          <a:endParaRPr lang="en-US"/>
        </a:p>
      </dgm:t>
    </dgm:pt>
    <dgm:pt modelId="{3126D9A4-21F0-4923-B846-B2C410285F67}" type="sibTrans" cxnId="{051FA5E6-BC82-4EDD-8C2A-5C7873AA1126}">
      <dgm:prSet/>
      <dgm:spPr/>
      <dgm:t>
        <a:bodyPr/>
        <a:lstStyle/>
        <a:p>
          <a:endParaRPr lang="en-US"/>
        </a:p>
      </dgm:t>
    </dgm:pt>
    <dgm:pt modelId="{52595475-DEE6-41D2-9DE9-262064D14736}">
      <dgm:prSet/>
      <dgm:spPr/>
      <dgm:t>
        <a:bodyPr/>
        <a:lstStyle/>
        <a:p>
          <a:endParaRPr lang="en-US"/>
        </a:p>
      </dgm:t>
    </dgm:pt>
    <dgm:pt modelId="{778F6BE3-59BB-4A5A-8D93-A1C48EA911DA}" type="parTrans" cxnId="{62409EB5-EC79-4E0D-8CCB-75EB10A757C9}">
      <dgm:prSet/>
      <dgm:spPr/>
      <dgm:t>
        <a:bodyPr/>
        <a:lstStyle/>
        <a:p>
          <a:endParaRPr lang="en-US"/>
        </a:p>
      </dgm:t>
    </dgm:pt>
    <dgm:pt modelId="{82A051B9-5052-462C-8C98-2128210E4FD6}" type="sibTrans" cxnId="{62409EB5-EC79-4E0D-8CCB-75EB10A757C9}">
      <dgm:prSet/>
      <dgm:spPr/>
      <dgm:t>
        <a:bodyPr/>
        <a:lstStyle/>
        <a:p>
          <a:endParaRPr lang="en-US"/>
        </a:p>
      </dgm:t>
    </dgm:pt>
    <dgm:pt modelId="{F650DBB8-46A1-41B4-B975-F39709B2634A}">
      <dgm:prSet/>
      <dgm:spPr/>
      <dgm:t>
        <a:bodyPr/>
        <a:lstStyle/>
        <a:p>
          <a:endParaRPr lang="en-US"/>
        </a:p>
      </dgm:t>
    </dgm:pt>
    <dgm:pt modelId="{0046E5D2-7553-4C5C-80B3-621FD4B4BE21}" type="parTrans" cxnId="{953449A5-FD80-440F-98C4-6FC25E5D0FB0}">
      <dgm:prSet/>
      <dgm:spPr/>
      <dgm:t>
        <a:bodyPr/>
        <a:lstStyle/>
        <a:p>
          <a:endParaRPr lang="en-US"/>
        </a:p>
      </dgm:t>
    </dgm:pt>
    <dgm:pt modelId="{005FCF8E-6134-44CC-ADA3-29D8F2C5CD54}" type="sibTrans" cxnId="{953449A5-FD80-440F-98C4-6FC25E5D0FB0}">
      <dgm:prSet/>
      <dgm:spPr/>
      <dgm:t>
        <a:bodyPr/>
        <a:lstStyle/>
        <a:p>
          <a:endParaRPr lang="en-US"/>
        </a:p>
      </dgm:t>
    </dgm:pt>
    <dgm:pt modelId="{1A0EF0E9-83BB-44AB-BBFB-2AF256837F35}">
      <dgm:prSet/>
      <dgm:spPr/>
      <dgm:t>
        <a:bodyPr/>
        <a:lstStyle/>
        <a:p>
          <a:endParaRPr lang="en-US"/>
        </a:p>
      </dgm:t>
    </dgm:pt>
    <dgm:pt modelId="{B1CB5309-B861-4BA8-AE25-11ED4637154A}" type="parTrans" cxnId="{2F73432E-6848-4F27-BE4F-D04BB3B8ACFD}">
      <dgm:prSet/>
      <dgm:spPr/>
      <dgm:t>
        <a:bodyPr/>
        <a:lstStyle/>
        <a:p>
          <a:endParaRPr lang="en-US"/>
        </a:p>
      </dgm:t>
    </dgm:pt>
    <dgm:pt modelId="{09B97D00-2F2D-40FC-8E6C-9690FCBB94E2}" type="sibTrans" cxnId="{2F73432E-6848-4F27-BE4F-D04BB3B8ACFD}">
      <dgm:prSet/>
      <dgm:spPr/>
      <dgm:t>
        <a:bodyPr/>
        <a:lstStyle/>
        <a:p>
          <a:endParaRPr lang="en-US"/>
        </a:p>
      </dgm:t>
    </dgm:pt>
    <dgm:pt modelId="{CDE31BF5-E87A-4728-A7E4-B0C12D7997F2}">
      <dgm:prSet/>
      <dgm:spPr/>
      <dgm:t>
        <a:bodyPr/>
        <a:lstStyle/>
        <a:p>
          <a:endParaRPr lang="en-US"/>
        </a:p>
      </dgm:t>
    </dgm:pt>
    <dgm:pt modelId="{3AEBA2B7-A1CD-406D-8ED1-FCC2D85B48B7}" type="parTrans" cxnId="{6C56EFC7-9D61-4884-97C7-58C6957E7A54}">
      <dgm:prSet/>
      <dgm:spPr/>
      <dgm:t>
        <a:bodyPr/>
        <a:lstStyle/>
        <a:p>
          <a:endParaRPr lang="en-US"/>
        </a:p>
      </dgm:t>
    </dgm:pt>
    <dgm:pt modelId="{A210FE92-E6F1-43B5-A9A1-DB8FE54844F2}" type="sibTrans" cxnId="{6C56EFC7-9D61-4884-97C7-58C6957E7A54}">
      <dgm:prSet/>
      <dgm:spPr/>
      <dgm:t>
        <a:bodyPr/>
        <a:lstStyle/>
        <a:p>
          <a:endParaRPr lang="en-US"/>
        </a:p>
      </dgm:t>
    </dgm:pt>
    <dgm:pt modelId="{0B0F008E-50CF-41DD-A422-499A45EF125D}" type="pres">
      <dgm:prSet presAssocID="{5F4B788E-360A-447E-B9C4-96A63FB0AC25}" presName="Name0" presStyleCnt="0">
        <dgm:presLayoutVars>
          <dgm:chMax val="1"/>
          <dgm:chPref val="1"/>
        </dgm:presLayoutVars>
      </dgm:prSet>
      <dgm:spPr/>
    </dgm:pt>
    <dgm:pt modelId="{87BC3F46-49E8-45E7-BAC5-484C22C2FE6A}" type="pres">
      <dgm:prSet presAssocID="{07244BA6-57BB-49AC-9B94-4E41CE66AA8E}" presName="Parent" presStyleLbl="node0" presStyleIdx="0" presStyleCnt="1">
        <dgm:presLayoutVars>
          <dgm:chMax val="5"/>
          <dgm:chPref val="5"/>
        </dgm:presLayoutVars>
      </dgm:prSet>
      <dgm:spPr/>
    </dgm:pt>
    <dgm:pt modelId="{D5B0FF43-9E78-4E23-BBD7-08BEC04F73B7}" type="pres">
      <dgm:prSet presAssocID="{07244BA6-57BB-49AC-9B94-4E41CE66AA8E}" presName="Accent1" presStyleLbl="node1" presStyleIdx="0" presStyleCnt="6"/>
      <dgm:spPr/>
    </dgm:pt>
    <dgm:pt modelId="{92EA9A89-2447-4A70-8A66-BA1BFEEB25C3}" type="pres">
      <dgm:prSet presAssocID="{07244BA6-57BB-49AC-9B94-4E41CE66AA8E}" presName="Accent2" presStyleLbl="node1" presStyleIdx="1" presStyleCnt="6"/>
      <dgm:spPr/>
    </dgm:pt>
    <dgm:pt modelId="{2BBD8312-3C74-4995-95DC-157DAA24B963}" type="pres">
      <dgm:prSet presAssocID="{07244BA6-57BB-49AC-9B94-4E41CE66AA8E}" presName="Accent3" presStyleLbl="node1" presStyleIdx="2" presStyleCnt="6"/>
      <dgm:spPr/>
    </dgm:pt>
    <dgm:pt modelId="{7552055A-8A4C-4251-A9CF-48B3EDFA727C}" type="pres">
      <dgm:prSet presAssocID="{07244BA6-57BB-49AC-9B94-4E41CE66AA8E}" presName="Accent4" presStyleLbl="node1" presStyleIdx="3" presStyleCnt="6"/>
      <dgm:spPr/>
    </dgm:pt>
    <dgm:pt modelId="{61990091-0110-4E70-8519-11A1BC39EA95}" type="pres">
      <dgm:prSet presAssocID="{07244BA6-57BB-49AC-9B94-4E41CE66AA8E}" presName="Accent5" presStyleLbl="node1" presStyleIdx="4" presStyleCnt="6"/>
      <dgm:spPr/>
    </dgm:pt>
    <dgm:pt modelId="{09B97BD2-4AB5-4F4F-9AC6-FFDB344B88AB}" type="pres">
      <dgm:prSet presAssocID="{07244BA6-57BB-49AC-9B94-4E41CE66AA8E}" presName="Accent6" presStyleLbl="node1" presStyleIdx="5" presStyleCnt="6"/>
      <dgm:spPr/>
    </dgm:pt>
  </dgm:ptLst>
  <dgm:cxnLst>
    <dgm:cxn modelId="{44A96525-3B23-4C7F-BF94-C17645C8E23C}" type="presOf" srcId="{07244BA6-57BB-49AC-9B94-4E41CE66AA8E}" destId="{87BC3F46-49E8-45E7-BAC5-484C22C2FE6A}" srcOrd="0" destOrd="0" presId="urn:microsoft.com/office/officeart/2009/3/layout/CircleRelationship"/>
    <dgm:cxn modelId="{2F73432E-6848-4F27-BE4F-D04BB3B8ACFD}" srcId="{5F4B788E-360A-447E-B9C4-96A63FB0AC25}" destId="{1A0EF0E9-83BB-44AB-BBFB-2AF256837F35}" srcOrd="3" destOrd="0" parTransId="{B1CB5309-B861-4BA8-AE25-11ED4637154A}" sibTransId="{09B97D00-2F2D-40FC-8E6C-9690FCBB94E2}"/>
    <dgm:cxn modelId="{CE796883-F7E6-4568-9264-581BA424E8DD}" srcId="{5F4B788E-360A-447E-B9C4-96A63FB0AC25}" destId="{07244BA6-57BB-49AC-9B94-4E41CE66AA8E}" srcOrd="0" destOrd="0" parTransId="{D5F1BA4D-56DC-4D07-A04E-DFCF20CB5C1A}" sibTransId="{0875D1C1-EF66-4E10-97C6-2512315F7654}"/>
    <dgm:cxn modelId="{953449A5-FD80-440F-98C4-6FC25E5D0FB0}" srcId="{5F4B788E-360A-447E-B9C4-96A63FB0AC25}" destId="{F650DBB8-46A1-41B4-B975-F39709B2634A}" srcOrd="2" destOrd="0" parTransId="{0046E5D2-7553-4C5C-80B3-621FD4B4BE21}" sibTransId="{005FCF8E-6134-44CC-ADA3-29D8F2C5CD54}"/>
    <dgm:cxn modelId="{62409EB5-EC79-4E0D-8CCB-75EB10A757C9}" srcId="{5F4B788E-360A-447E-B9C4-96A63FB0AC25}" destId="{52595475-DEE6-41D2-9DE9-262064D14736}" srcOrd="1" destOrd="0" parTransId="{778F6BE3-59BB-4A5A-8D93-A1C48EA911DA}" sibTransId="{82A051B9-5052-462C-8C98-2128210E4FD6}"/>
    <dgm:cxn modelId="{6C56EFC7-9D61-4884-97C7-58C6957E7A54}" srcId="{5F4B788E-360A-447E-B9C4-96A63FB0AC25}" destId="{CDE31BF5-E87A-4728-A7E4-B0C12D7997F2}" srcOrd="4" destOrd="0" parTransId="{3AEBA2B7-A1CD-406D-8ED1-FCC2D85B48B7}" sibTransId="{A210FE92-E6F1-43B5-A9A1-DB8FE54844F2}"/>
    <dgm:cxn modelId="{952C5CD7-DAA6-4AA2-B308-1C9FCC973048}" type="presOf" srcId="{5F4B788E-360A-447E-B9C4-96A63FB0AC25}" destId="{0B0F008E-50CF-41DD-A422-499A45EF125D}" srcOrd="0" destOrd="0" presId="urn:microsoft.com/office/officeart/2009/3/layout/CircleRelationship"/>
    <dgm:cxn modelId="{051FA5E6-BC82-4EDD-8C2A-5C7873AA1126}" srcId="{5F4B788E-360A-447E-B9C4-96A63FB0AC25}" destId="{E05F9F15-575F-4084-8B72-CBD185913263}" srcOrd="5" destOrd="0" parTransId="{92F6EC2E-8276-48D1-9BAE-7F2FBF55EFDA}" sibTransId="{3126D9A4-21F0-4923-B846-B2C410285F67}"/>
    <dgm:cxn modelId="{36C345C1-1EE0-4047-8A4E-AA3DBBFC33B4}" type="presParOf" srcId="{0B0F008E-50CF-41DD-A422-499A45EF125D}" destId="{87BC3F46-49E8-45E7-BAC5-484C22C2FE6A}" srcOrd="0" destOrd="0" presId="urn:microsoft.com/office/officeart/2009/3/layout/CircleRelationship"/>
    <dgm:cxn modelId="{1CFCBB2A-DE8E-41A8-B973-0C31B9EF63DC}" type="presParOf" srcId="{0B0F008E-50CF-41DD-A422-499A45EF125D}" destId="{D5B0FF43-9E78-4E23-BBD7-08BEC04F73B7}" srcOrd="1" destOrd="0" presId="urn:microsoft.com/office/officeart/2009/3/layout/CircleRelationship"/>
    <dgm:cxn modelId="{FC743839-84E5-4B4A-B80A-0243C434910D}" type="presParOf" srcId="{0B0F008E-50CF-41DD-A422-499A45EF125D}" destId="{92EA9A89-2447-4A70-8A66-BA1BFEEB25C3}" srcOrd="2" destOrd="0" presId="urn:microsoft.com/office/officeart/2009/3/layout/CircleRelationship"/>
    <dgm:cxn modelId="{378BA3F6-D251-4968-AA66-4C188E8C0384}" type="presParOf" srcId="{0B0F008E-50CF-41DD-A422-499A45EF125D}" destId="{2BBD8312-3C74-4995-95DC-157DAA24B963}" srcOrd="3" destOrd="0" presId="urn:microsoft.com/office/officeart/2009/3/layout/CircleRelationship"/>
    <dgm:cxn modelId="{FB5F1030-1ACE-4996-89D6-E07D0A546B54}" type="presParOf" srcId="{0B0F008E-50CF-41DD-A422-499A45EF125D}" destId="{7552055A-8A4C-4251-A9CF-48B3EDFA727C}" srcOrd="4" destOrd="0" presId="urn:microsoft.com/office/officeart/2009/3/layout/CircleRelationship"/>
    <dgm:cxn modelId="{2B6365EA-38EB-4D9E-BE0F-F1C69DC1866A}" type="presParOf" srcId="{0B0F008E-50CF-41DD-A422-499A45EF125D}" destId="{61990091-0110-4E70-8519-11A1BC39EA95}" srcOrd="5" destOrd="0" presId="urn:microsoft.com/office/officeart/2009/3/layout/CircleRelationship"/>
    <dgm:cxn modelId="{862D98F2-E8A8-4645-A6B6-3FD9B0A2A74C}" type="presParOf" srcId="{0B0F008E-50CF-41DD-A422-499A45EF125D}" destId="{09B97BD2-4AB5-4F4F-9AC6-FFDB344B88AB}" srcOrd="6"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933174-0BE0-4093-88C7-3046FDDF9B49}"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F594BF82-6A9B-405C-AAB4-A6DD31C0F4D3}">
      <dgm:prSet/>
      <dgm:spPr>
        <a:solidFill>
          <a:srgbClr val="FF5050"/>
        </a:solidFill>
      </dgm:spPr>
      <dgm:t>
        <a:bodyPr/>
        <a:lstStyle/>
        <a:p>
          <a:r>
            <a:rPr lang="en-US">
              <a:solidFill>
                <a:schemeClr val="tx1"/>
              </a:solidFill>
            </a:rPr>
            <a:t>Concise, descriptive title outlining activities</a:t>
          </a:r>
        </a:p>
      </dgm:t>
    </dgm:pt>
    <dgm:pt modelId="{F7557F44-94AA-4BD5-8646-780899594D9C}" type="parTrans" cxnId="{EB796F2C-4FFD-45BF-84DA-D92EBB8EB8A1}">
      <dgm:prSet/>
      <dgm:spPr/>
      <dgm:t>
        <a:bodyPr/>
        <a:lstStyle/>
        <a:p>
          <a:endParaRPr lang="en-US"/>
        </a:p>
      </dgm:t>
    </dgm:pt>
    <dgm:pt modelId="{CA81A214-3B47-4B7D-B149-037B1A3866B8}" type="sibTrans" cxnId="{EB796F2C-4FFD-45BF-84DA-D92EBB8EB8A1}">
      <dgm:prSet/>
      <dgm:spPr/>
      <dgm:t>
        <a:bodyPr/>
        <a:lstStyle/>
        <a:p>
          <a:endParaRPr lang="en-US"/>
        </a:p>
      </dgm:t>
    </dgm:pt>
    <dgm:pt modelId="{258ABAEB-B070-4643-A057-66528665DCA4}">
      <dgm:prSet/>
      <dgm:spPr>
        <a:solidFill>
          <a:srgbClr val="FFC000"/>
        </a:solidFill>
      </dgm:spPr>
      <dgm:t>
        <a:bodyPr/>
        <a:lstStyle/>
        <a:p>
          <a:r>
            <a:rPr lang="en-US">
              <a:solidFill>
                <a:schemeClr val="tx1"/>
              </a:solidFill>
            </a:rPr>
            <a:t>Clearly state all cooperators participating in the project and describe their specific activities with sufficient technical detail.</a:t>
          </a:r>
        </a:p>
      </dgm:t>
    </dgm:pt>
    <dgm:pt modelId="{CCD4ACEE-0C58-42BD-B7D9-C461C5A2F507}" type="parTrans" cxnId="{68BE92E3-EBA9-4553-88C5-FE84FBE40A9C}">
      <dgm:prSet/>
      <dgm:spPr/>
      <dgm:t>
        <a:bodyPr/>
        <a:lstStyle/>
        <a:p>
          <a:endParaRPr lang="en-US"/>
        </a:p>
      </dgm:t>
    </dgm:pt>
    <dgm:pt modelId="{EC88CB0B-5C15-43C7-AA6A-912E87D883DD}" type="sibTrans" cxnId="{68BE92E3-EBA9-4553-88C5-FE84FBE40A9C}">
      <dgm:prSet/>
      <dgm:spPr/>
      <dgm:t>
        <a:bodyPr/>
        <a:lstStyle/>
        <a:p>
          <a:endParaRPr lang="en-US"/>
        </a:p>
      </dgm:t>
    </dgm:pt>
    <dgm:pt modelId="{3F7E2C8F-5E2E-4726-9AC9-254ED285F051}">
      <dgm:prSet/>
      <dgm:spPr>
        <a:solidFill>
          <a:srgbClr val="FFFF66"/>
        </a:solidFill>
      </dgm:spPr>
      <dgm:t>
        <a:bodyPr/>
        <a:lstStyle/>
        <a:p>
          <a:r>
            <a:rPr lang="en-US">
              <a:solidFill>
                <a:sysClr val="windowText" lastClr="000000"/>
              </a:solidFill>
            </a:rPr>
            <a:t>Detailed background information to justify the need for the work</a:t>
          </a:r>
        </a:p>
      </dgm:t>
    </dgm:pt>
    <dgm:pt modelId="{27D0BB29-464F-4753-803A-D89C800903BE}" type="parTrans" cxnId="{4AD7B963-B799-4E87-8627-26B35C4E683F}">
      <dgm:prSet/>
      <dgm:spPr/>
      <dgm:t>
        <a:bodyPr/>
        <a:lstStyle/>
        <a:p>
          <a:endParaRPr lang="en-US"/>
        </a:p>
      </dgm:t>
    </dgm:pt>
    <dgm:pt modelId="{5FA033CB-07EA-4CD9-BC03-9AC1AC01DB2C}" type="sibTrans" cxnId="{4AD7B963-B799-4E87-8627-26B35C4E683F}">
      <dgm:prSet/>
      <dgm:spPr/>
      <dgm:t>
        <a:bodyPr/>
        <a:lstStyle/>
        <a:p>
          <a:endParaRPr lang="en-US"/>
        </a:p>
      </dgm:t>
    </dgm:pt>
    <dgm:pt modelId="{66731CF8-3519-47EA-AF0B-EDCE01D778DF}">
      <dgm:prSet/>
      <dgm:spPr>
        <a:solidFill>
          <a:srgbClr val="92D050"/>
        </a:solidFill>
      </dgm:spPr>
      <dgm:t>
        <a:bodyPr anchor="ctr"/>
        <a:lstStyle/>
        <a:p>
          <a:pPr algn="ctr"/>
          <a:r>
            <a:rPr lang="en-US">
              <a:solidFill>
                <a:schemeClr val="tx1"/>
              </a:solidFill>
            </a:rPr>
            <a:t>Clearly outlined benefits to PPQ and stakeholders</a:t>
          </a:r>
        </a:p>
      </dgm:t>
    </dgm:pt>
    <dgm:pt modelId="{92B10646-5BB2-4D51-9ACB-D800CE1F20A6}" type="parTrans" cxnId="{038A7221-8A84-4570-8BB0-BC0BCC5B1433}">
      <dgm:prSet/>
      <dgm:spPr/>
      <dgm:t>
        <a:bodyPr/>
        <a:lstStyle/>
        <a:p>
          <a:endParaRPr lang="en-US"/>
        </a:p>
      </dgm:t>
    </dgm:pt>
    <dgm:pt modelId="{3ACBC782-1C39-4967-B93F-60EE522CAF59}" type="sibTrans" cxnId="{038A7221-8A84-4570-8BB0-BC0BCC5B1433}">
      <dgm:prSet/>
      <dgm:spPr/>
      <dgm:t>
        <a:bodyPr/>
        <a:lstStyle/>
        <a:p>
          <a:endParaRPr lang="en-US"/>
        </a:p>
      </dgm:t>
    </dgm:pt>
    <dgm:pt modelId="{8CFD9841-B729-4846-8E1E-02B9ADE71B34}" type="pres">
      <dgm:prSet presAssocID="{5F933174-0BE0-4093-88C7-3046FDDF9B49}" presName="Name0" presStyleCnt="0">
        <dgm:presLayoutVars>
          <dgm:chMax val="7"/>
          <dgm:chPref val="7"/>
          <dgm:dir/>
        </dgm:presLayoutVars>
      </dgm:prSet>
      <dgm:spPr/>
    </dgm:pt>
    <dgm:pt modelId="{C0D42370-4A22-4C45-A50F-AD2975255B8B}" type="pres">
      <dgm:prSet presAssocID="{5F933174-0BE0-4093-88C7-3046FDDF9B49}" presName="Name1" presStyleCnt="0"/>
      <dgm:spPr/>
    </dgm:pt>
    <dgm:pt modelId="{28319769-6D88-405E-92C9-56BD33C285DC}" type="pres">
      <dgm:prSet presAssocID="{5F933174-0BE0-4093-88C7-3046FDDF9B49}" presName="cycle" presStyleCnt="0"/>
      <dgm:spPr/>
    </dgm:pt>
    <dgm:pt modelId="{E1A35740-4592-43F5-AC20-0DE575D6C959}" type="pres">
      <dgm:prSet presAssocID="{5F933174-0BE0-4093-88C7-3046FDDF9B49}" presName="srcNode" presStyleLbl="node1" presStyleIdx="0" presStyleCnt="4"/>
      <dgm:spPr/>
    </dgm:pt>
    <dgm:pt modelId="{48906364-0D0B-4C4E-90B0-76BA7728461A}" type="pres">
      <dgm:prSet presAssocID="{5F933174-0BE0-4093-88C7-3046FDDF9B49}" presName="conn" presStyleLbl="parChTrans1D2" presStyleIdx="0" presStyleCnt="1"/>
      <dgm:spPr/>
    </dgm:pt>
    <dgm:pt modelId="{ADCD08FB-D56A-4E21-A79F-A81C046F992A}" type="pres">
      <dgm:prSet presAssocID="{5F933174-0BE0-4093-88C7-3046FDDF9B49}" presName="extraNode" presStyleLbl="node1" presStyleIdx="0" presStyleCnt="4"/>
      <dgm:spPr/>
    </dgm:pt>
    <dgm:pt modelId="{482C01AA-7704-4814-8451-B8B291E1EBC9}" type="pres">
      <dgm:prSet presAssocID="{5F933174-0BE0-4093-88C7-3046FDDF9B49}" presName="dstNode" presStyleLbl="node1" presStyleIdx="0" presStyleCnt="4"/>
      <dgm:spPr/>
    </dgm:pt>
    <dgm:pt modelId="{1A46DC1C-3F36-40F8-AE8A-C0854E1BE839}" type="pres">
      <dgm:prSet presAssocID="{F594BF82-6A9B-405C-AAB4-A6DD31C0F4D3}" presName="text_1" presStyleLbl="node1" presStyleIdx="0" presStyleCnt="4">
        <dgm:presLayoutVars>
          <dgm:bulletEnabled val="1"/>
        </dgm:presLayoutVars>
      </dgm:prSet>
      <dgm:spPr/>
    </dgm:pt>
    <dgm:pt modelId="{E4DF2BE8-7B57-4AD0-AFE7-95564413DCD6}" type="pres">
      <dgm:prSet presAssocID="{F594BF82-6A9B-405C-AAB4-A6DD31C0F4D3}" presName="accent_1" presStyleCnt="0"/>
      <dgm:spPr/>
    </dgm:pt>
    <dgm:pt modelId="{A524C03E-EF7E-4547-9AFC-992D67FFC03E}" type="pres">
      <dgm:prSet presAssocID="{F594BF82-6A9B-405C-AAB4-A6DD31C0F4D3}" presName="accentRepeatNode" presStyleLbl="solidFgAcc1" presStyleIdx="0" presStyleCnt="4"/>
      <dgm:spPr>
        <a:solidFill>
          <a:schemeClr val="lt1">
            <a:hueOff val="0"/>
            <a:satOff val="0"/>
            <a:lumOff val="0"/>
          </a:schemeClr>
        </a:solidFill>
        <a:ln>
          <a:solidFill>
            <a:srgbClr val="FF5050"/>
          </a:solidFill>
        </a:ln>
      </dgm:spPr>
    </dgm:pt>
    <dgm:pt modelId="{6343CB51-2D12-4C86-8DD0-C50777AD815D}" type="pres">
      <dgm:prSet presAssocID="{258ABAEB-B070-4643-A057-66528665DCA4}" presName="text_2" presStyleLbl="node1" presStyleIdx="1" presStyleCnt="4">
        <dgm:presLayoutVars>
          <dgm:bulletEnabled val="1"/>
        </dgm:presLayoutVars>
      </dgm:prSet>
      <dgm:spPr/>
    </dgm:pt>
    <dgm:pt modelId="{29BEFE8C-3A1E-4FFB-8539-66681D8AA2B8}" type="pres">
      <dgm:prSet presAssocID="{258ABAEB-B070-4643-A057-66528665DCA4}" presName="accent_2" presStyleCnt="0"/>
      <dgm:spPr/>
    </dgm:pt>
    <dgm:pt modelId="{5F708F6F-7627-48AF-A8EE-C89599B06745}" type="pres">
      <dgm:prSet presAssocID="{258ABAEB-B070-4643-A057-66528665DCA4}" presName="accentRepeatNode" presStyleLbl="solidFgAcc1" presStyleIdx="1" presStyleCnt="4"/>
      <dgm:spPr>
        <a:ln>
          <a:solidFill>
            <a:srgbClr val="FFC000"/>
          </a:solidFill>
        </a:ln>
      </dgm:spPr>
    </dgm:pt>
    <dgm:pt modelId="{B3E980DA-11CB-4C6B-B8AC-DA66A2F2CCDD}" type="pres">
      <dgm:prSet presAssocID="{3F7E2C8F-5E2E-4726-9AC9-254ED285F051}" presName="text_3" presStyleLbl="node1" presStyleIdx="2" presStyleCnt="4">
        <dgm:presLayoutVars>
          <dgm:bulletEnabled val="1"/>
        </dgm:presLayoutVars>
      </dgm:prSet>
      <dgm:spPr/>
    </dgm:pt>
    <dgm:pt modelId="{9D8AE458-E43E-44E6-9773-323885C10DBC}" type="pres">
      <dgm:prSet presAssocID="{3F7E2C8F-5E2E-4726-9AC9-254ED285F051}" presName="accent_3" presStyleCnt="0"/>
      <dgm:spPr/>
    </dgm:pt>
    <dgm:pt modelId="{E3F4D3AE-14CB-4E8B-BE20-274ACB55ABEA}" type="pres">
      <dgm:prSet presAssocID="{3F7E2C8F-5E2E-4726-9AC9-254ED285F051}" presName="accentRepeatNode" presStyleLbl="solidFgAcc1" presStyleIdx="2" presStyleCnt="4"/>
      <dgm:spPr>
        <a:ln>
          <a:solidFill>
            <a:srgbClr val="FFC000"/>
          </a:solidFill>
        </a:ln>
      </dgm:spPr>
    </dgm:pt>
    <dgm:pt modelId="{A3624DF4-F22A-4DD9-B3E9-CDC837A06852}" type="pres">
      <dgm:prSet presAssocID="{66731CF8-3519-47EA-AF0B-EDCE01D778DF}" presName="text_4" presStyleLbl="node1" presStyleIdx="3" presStyleCnt="4">
        <dgm:presLayoutVars>
          <dgm:bulletEnabled val="1"/>
        </dgm:presLayoutVars>
      </dgm:prSet>
      <dgm:spPr/>
    </dgm:pt>
    <dgm:pt modelId="{590E9E6C-6B0A-4CF2-902E-EE017C028183}" type="pres">
      <dgm:prSet presAssocID="{66731CF8-3519-47EA-AF0B-EDCE01D778DF}" presName="accent_4" presStyleCnt="0"/>
      <dgm:spPr/>
    </dgm:pt>
    <dgm:pt modelId="{4A459D5C-ACA4-43ED-B14D-09E7B8242D35}" type="pres">
      <dgm:prSet presAssocID="{66731CF8-3519-47EA-AF0B-EDCE01D778DF}" presName="accentRepeatNode" presStyleLbl="solidFgAcc1" presStyleIdx="3" presStyleCnt="4"/>
      <dgm:spPr>
        <a:ln>
          <a:solidFill>
            <a:srgbClr val="92D050"/>
          </a:solidFill>
        </a:ln>
      </dgm:spPr>
    </dgm:pt>
  </dgm:ptLst>
  <dgm:cxnLst>
    <dgm:cxn modelId="{038A7221-8A84-4570-8BB0-BC0BCC5B1433}" srcId="{5F933174-0BE0-4093-88C7-3046FDDF9B49}" destId="{66731CF8-3519-47EA-AF0B-EDCE01D778DF}" srcOrd="3" destOrd="0" parTransId="{92B10646-5BB2-4D51-9ACB-D800CE1F20A6}" sibTransId="{3ACBC782-1C39-4967-B93F-60EE522CAF59}"/>
    <dgm:cxn modelId="{EB796F2C-4FFD-45BF-84DA-D92EBB8EB8A1}" srcId="{5F933174-0BE0-4093-88C7-3046FDDF9B49}" destId="{F594BF82-6A9B-405C-AAB4-A6DD31C0F4D3}" srcOrd="0" destOrd="0" parTransId="{F7557F44-94AA-4BD5-8646-780899594D9C}" sibTransId="{CA81A214-3B47-4B7D-B149-037B1A3866B8}"/>
    <dgm:cxn modelId="{636E183E-B2A1-460E-B3C6-6CF87B60C908}" type="presOf" srcId="{F594BF82-6A9B-405C-AAB4-A6DD31C0F4D3}" destId="{1A46DC1C-3F36-40F8-AE8A-C0854E1BE839}" srcOrd="0" destOrd="0" presId="urn:microsoft.com/office/officeart/2008/layout/VerticalCurvedList"/>
    <dgm:cxn modelId="{4AD7B963-B799-4E87-8627-26B35C4E683F}" srcId="{5F933174-0BE0-4093-88C7-3046FDDF9B49}" destId="{3F7E2C8F-5E2E-4726-9AC9-254ED285F051}" srcOrd="2" destOrd="0" parTransId="{27D0BB29-464F-4753-803A-D89C800903BE}" sibTransId="{5FA033CB-07EA-4CD9-BC03-9AC1AC01DB2C}"/>
    <dgm:cxn modelId="{628EE0A1-FE57-4365-8621-77AC4C1E0AD8}" type="presOf" srcId="{CA81A214-3B47-4B7D-B149-037B1A3866B8}" destId="{48906364-0D0B-4C4E-90B0-76BA7728461A}" srcOrd="0" destOrd="0" presId="urn:microsoft.com/office/officeart/2008/layout/VerticalCurvedList"/>
    <dgm:cxn modelId="{A94609A8-E2BE-45B4-994A-DC61C5760ECE}" type="presOf" srcId="{66731CF8-3519-47EA-AF0B-EDCE01D778DF}" destId="{A3624DF4-F22A-4DD9-B3E9-CDC837A06852}" srcOrd="0" destOrd="0" presId="urn:microsoft.com/office/officeart/2008/layout/VerticalCurvedList"/>
    <dgm:cxn modelId="{7204EBC2-30B3-4AFA-BA8C-C2B367863783}" type="presOf" srcId="{5F933174-0BE0-4093-88C7-3046FDDF9B49}" destId="{8CFD9841-B729-4846-8E1E-02B9ADE71B34}" srcOrd="0" destOrd="0" presId="urn:microsoft.com/office/officeart/2008/layout/VerticalCurvedList"/>
    <dgm:cxn modelId="{33F6A3E1-667B-4467-A176-47338FBC5D05}" type="presOf" srcId="{258ABAEB-B070-4643-A057-66528665DCA4}" destId="{6343CB51-2D12-4C86-8DD0-C50777AD815D}" srcOrd="0" destOrd="0" presId="urn:microsoft.com/office/officeart/2008/layout/VerticalCurvedList"/>
    <dgm:cxn modelId="{68BE92E3-EBA9-4553-88C5-FE84FBE40A9C}" srcId="{5F933174-0BE0-4093-88C7-3046FDDF9B49}" destId="{258ABAEB-B070-4643-A057-66528665DCA4}" srcOrd="1" destOrd="0" parTransId="{CCD4ACEE-0C58-42BD-B7D9-C461C5A2F507}" sibTransId="{EC88CB0B-5C15-43C7-AA6A-912E87D883DD}"/>
    <dgm:cxn modelId="{A98C5FF1-40BD-441E-8F27-CDB0789C2CD6}" type="presOf" srcId="{3F7E2C8F-5E2E-4726-9AC9-254ED285F051}" destId="{B3E980DA-11CB-4C6B-B8AC-DA66A2F2CCDD}" srcOrd="0" destOrd="0" presId="urn:microsoft.com/office/officeart/2008/layout/VerticalCurvedList"/>
    <dgm:cxn modelId="{38884411-0CDB-4D32-81DF-7BEEF6260AE2}" type="presParOf" srcId="{8CFD9841-B729-4846-8E1E-02B9ADE71B34}" destId="{C0D42370-4A22-4C45-A50F-AD2975255B8B}" srcOrd="0" destOrd="0" presId="urn:microsoft.com/office/officeart/2008/layout/VerticalCurvedList"/>
    <dgm:cxn modelId="{5B2B4EAA-416B-4207-BFAF-8F1D41D54D26}" type="presParOf" srcId="{C0D42370-4A22-4C45-A50F-AD2975255B8B}" destId="{28319769-6D88-405E-92C9-56BD33C285DC}" srcOrd="0" destOrd="0" presId="urn:microsoft.com/office/officeart/2008/layout/VerticalCurvedList"/>
    <dgm:cxn modelId="{69789C1B-B589-4C41-8969-208B502F1929}" type="presParOf" srcId="{28319769-6D88-405E-92C9-56BD33C285DC}" destId="{E1A35740-4592-43F5-AC20-0DE575D6C959}" srcOrd="0" destOrd="0" presId="urn:microsoft.com/office/officeart/2008/layout/VerticalCurvedList"/>
    <dgm:cxn modelId="{5CF93A86-DEEA-4B86-9715-4B2FD1F41227}" type="presParOf" srcId="{28319769-6D88-405E-92C9-56BD33C285DC}" destId="{48906364-0D0B-4C4E-90B0-76BA7728461A}" srcOrd="1" destOrd="0" presId="urn:microsoft.com/office/officeart/2008/layout/VerticalCurvedList"/>
    <dgm:cxn modelId="{2ADA9A15-B8FB-4039-9C67-B6E6BF89F0BE}" type="presParOf" srcId="{28319769-6D88-405E-92C9-56BD33C285DC}" destId="{ADCD08FB-D56A-4E21-A79F-A81C046F992A}" srcOrd="2" destOrd="0" presId="urn:microsoft.com/office/officeart/2008/layout/VerticalCurvedList"/>
    <dgm:cxn modelId="{49D5269B-4777-4BCA-8F00-66207AEB899B}" type="presParOf" srcId="{28319769-6D88-405E-92C9-56BD33C285DC}" destId="{482C01AA-7704-4814-8451-B8B291E1EBC9}" srcOrd="3" destOrd="0" presId="urn:microsoft.com/office/officeart/2008/layout/VerticalCurvedList"/>
    <dgm:cxn modelId="{5562E26D-F201-41FB-9E4E-C8199B1D4F96}" type="presParOf" srcId="{C0D42370-4A22-4C45-A50F-AD2975255B8B}" destId="{1A46DC1C-3F36-40F8-AE8A-C0854E1BE839}" srcOrd="1" destOrd="0" presId="urn:microsoft.com/office/officeart/2008/layout/VerticalCurvedList"/>
    <dgm:cxn modelId="{5BB7E048-E913-4FE4-AD15-CEA88DB995D2}" type="presParOf" srcId="{C0D42370-4A22-4C45-A50F-AD2975255B8B}" destId="{E4DF2BE8-7B57-4AD0-AFE7-95564413DCD6}" srcOrd="2" destOrd="0" presId="urn:microsoft.com/office/officeart/2008/layout/VerticalCurvedList"/>
    <dgm:cxn modelId="{CD2DAFB1-222D-4BEB-A1D7-942B289726C8}" type="presParOf" srcId="{E4DF2BE8-7B57-4AD0-AFE7-95564413DCD6}" destId="{A524C03E-EF7E-4547-9AFC-992D67FFC03E}" srcOrd="0" destOrd="0" presId="urn:microsoft.com/office/officeart/2008/layout/VerticalCurvedList"/>
    <dgm:cxn modelId="{7AE58820-E985-4645-8C79-6B19EED85D0C}" type="presParOf" srcId="{C0D42370-4A22-4C45-A50F-AD2975255B8B}" destId="{6343CB51-2D12-4C86-8DD0-C50777AD815D}" srcOrd="3" destOrd="0" presId="urn:microsoft.com/office/officeart/2008/layout/VerticalCurvedList"/>
    <dgm:cxn modelId="{DF57EA3E-2FA4-4E34-BDF7-469481FFB0A5}" type="presParOf" srcId="{C0D42370-4A22-4C45-A50F-AD2975255B8B}" destId="{29BEFE8C-3A1E-4FFB-8539-66681D8AA2B8}" srcOrd="4" destOrd="0" presId="urn:microsoft.com/office/officeart/2008/layout/VerticalCurvedList"/>
    <dgm:cxn modelId="{13EF2E7C-4546-4133-89DF-1DFB5FB7F843}" type="presParOf" srcId="{29BEFE8C-3A1E-4FFB-8539-66681D8AA2B8}" destId="{5F708F6F-7627-48AF-A8EE-C89599B06745}" srcOrd="0" destOrd="0" presId="urn:microsoft.com/office/officeart/2008/layout/VerticalCurvedList"/>
    <dgm:cxn modelId="{77E1C2B3-AD09-4D79-9F93-B0657F8CA7BF}" type="presParOf" srcId="{C0D42370-4A22-4C45-A50F-AD2975255B8B}" destId="{B3E980DA-11CB-4C6B-B8AC-DA66A2F2CCDD}" srcOrd="5" destOrd="0" presId="urn:microsoft.com/office/officeart/2008/layout/VerticalCurvedList"/>
    <dgm:cxn modelId="{43529DBA-997B-431C-B5DA-4633DDE2B8DF}" type="presParOf" srcId="{C0D42370-4A22-4C45-A50F-AD2975255B8B}" destId="{9D8AE458-E43E-44E6-9773-323885C10DBC}" srcOrd="6" destOrd="0" presId="urn:microsoft.com/office/officeart/2008/layout/VerticalCurvedList"/>
    <dgm:cxn modelId="{E892DB91-6066-4483-B46A-13E158F81060}" type="presParOf" srcId="{9D8AE458-E43E-44E6-9773-323885C10DBC}" destId="{E3F4D3AE-14CB-4E8B-BE20-274ACB55ABEA}" srcOrd="0" destOrd="0" presId="urn:microsoft.com/office/officeart/2008/layout/VerticalCurvedList"/>
    <dgm:cxn modelId="{52F52701-D20B-4428-B1C7-23BD3F28C22A}" type="presParOf" srcId="{C0D42370-4A22-4C45-A50F-AD2975255B8B}" destId="{A3624DF4-F22A-4DD9-B3E9-CDC837A06852}" srcOrd="7" destOrd="0" presId="urn:microsoft.com/office/officeart/2008/layout/VerticalCurvedList"/>
    <dgm:cxn modelId="{50C2F07B-4F12-4934-AF33-281900063689}" type="presParOf" srcId="{C0D42370-4A22-4C45-A50F-AD2975255B8B}" destId="{590E9E6C-6B0A-4CF2-902E-EE017C028183}" srcOrd="8" destOrd="0" presId="urn:microsoft.com/office/officeart/2008/layout/VerticalCurvedList"/>
    <dgm:cxn modelId="{6BA8A7B6-3B5A-42C9-8C82-C35CCFDE3C96}" type="presParOf" srcId="{590E9E6C-6B0A-4CF2-902E-EE017C028183}" destId="{4A459D5C-ACA4-43ED-B14D-09E7B8242D3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933174-0BE0-4093-88C7-3046FDDF9B49}"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F594BF82-6A9B-405C-AAB4-A6DD31C0F4D3}">
      <dgm:prSet/>
      <dgm:spPr>
        <a:solidFill>
          <a:srgbClr val="00B050"/>
        </a:solidFill>
      </dgm:spPr>
      <dgm:t>
        <a:bodyPr/>
        <a:lstStyle/>
        <a:p>
          <a:r>
            <a:rPr lang="en-US">
              <a:solidFill>
                <a:sysClr val="windowText" lastClr="000000"/>
              </a:solidFill>
            </a:rPr>
            <a:t>Objectives should be specific to a single year project, with longer-term projects providing distinct deliverables for the application year</a:t>
          </a:r>
          <a:endParaRPr lang="en-US"/>
        </a:p>
      </dgm:t>
    </dgm:pt>
    <dgm:pt modelId="{F7557F44-94AA-4BD5-8646-780899594D9C}" type="parTrans" cxnId="{EB796F2C-4FFD-45BF-84DA-D92EBB8EB8A1}">
      <dgm:prSet/>
      <dgm:spPr/>
      <dgm:t>
        <a:bodyPr/>
        <a:lstStyle/>
        <a:p>
          <a:endParaRPr lang="en-US"/>
        </a:p>
      </dgm:t>
    </dgm:pt>
    <dgm:pt modelId="{CA81A214-3B47-4B7D-B149-037B1A3866B8}" type="sibTrans" cxnId="{EB796F2C-4FFD-45BF-84DA-D92EBB8EB8A1}">
      <dgm:prSet/>
      <dgm:spPr/>
      <dgm:t>
        <a:bodyPr/>
        <a:lstStyle/>
        <a:p>
          <a:endParaRPr lang="en-US"/>
        </a:p>
      </dgm:t>
    </dgm:pt>
    <dgm:pt modelId="{258ABAEB-B070-4643-A057-66528665DCA4}">
      <dgm:prSet/>
      <dgm:spPr>
        <a:solidFill>
          <a:srgbClr val="00B0F0"/>
        </a:solidFill>
      </dgm:spPr>
      <dgm:t>
        <a:bodyPr/>
        <a:lstStyle/>
        <a:p>
          <a:r>
            <a:rPr lang="en-US">
              <a:solidFill>
                <a:schemeClr val="tx1"/>
              </a:solidFill>
            </a:rPr>
            <a:t>Descriptive budget and justification that outlines the need for funds for each activity</a:t>
          </a:r>
        </a:p>
      </dgm:t>
    </dgm:pt>
    <dgm:pt modelId="{CCD4ACEE-0C58-42BD-B7D9-C461C5A2F507}" type="parTrans" cxnId="{68BE92E3-EBA9-4553-88C5-FE84FBE40A9C}">
      <dgm:prSet/>
      <dgm:spPr/>
      <dgm:t>
        <a:bodyPr/>
        <a:lstStyle/>
        <a:p>
          <a:endParaRPr lang="en-US"/>
        </a:p>
      </dgm:t>
    </dgm:pt>
    <dgm:pt modelId="{EC88CB0B-5C15-43C7-AA6A-912E87D883DD}" type="sibTrans" cxnId="{68BE92E3-EBA9-4553-88C5-FE84FBE40A9C}">
      <dgm:prSet/>
      <dgm:spPr/>
      <dgm:t>
        <a:bodyPr/>
        <a:lstStyle/>
        <a:p>
          <a:endParaRPr lang="en-US"/>
        </a:p>
      </dgm:t>
    </dgm:pt>
    <dgm:pt modelId="{66731CF8-3519-47EA-AF0B-EDCE01D778DF}">
      <dgm:prSet/>
      <dgm:spPr>
        <a:solidFill>
          <a:srgbClr val="7030A0"/>
        </a:solidFill>
      </dgm:spPr>
      <dgm:t>
        <a:bodyPr/>
        <a:lstStyle/>
        <a:p>
          <a:r>
            <a:rPr lang="en-US"/>
            <a:t>Clear measures of success described throughout the project.</a:t>
          </a:r>
        </a:p>
      </dgm:t>
    </dgm:pt>
    <dgm:pt modelId="{92B10646-5BB2-4D51-9ACB-D800CE1F20A6}" type="parTrans" cxnId="{86D2DB86-D050-40A8-832F-7AA2FF4EA6E4}">
      <dgm:prSet/>
      <dgm:spPr/>
      <dgm:t>
        <a:bodyPr/>
        <a:lstStyle/>
        <a:p>
          <a:endParaRPr lang="en-US"/>
        </a:p>
      </dgm:t>
    </dgm:pt>
    <dgm:pt modelId="{3ACBC782-1C39-4967-B93F-60EE522CAF59}" type="sibTrans" cxnId="{86D2DB86-D050-40A8-832F-7AA2FF4EA6E4}">
      <dgm:prSet/>
      <dgm:spPr/>
      <dgm:t>
        <a:bodyPr/>
        <a:lstStyle/>
        <a:p>
          <a:endParaRPr lang="en-US"/>
        </a:p>
      </dgm:t>
    </dgm:pt>
    <dgm:pt modelId="{3F7E2C8F-5E2E-4726-9AC9-254ED285F051}">
      <dgm:prSet/>
      <dgm:spPr>
        <a:solidFill>
          <a:srgbClr val="0070C0"/>
        </a:solidFill>
      </dgm:spPr>
      <dgm:t>
        <a:bodyPr/>
        <a:lstStyle/>
        <a:p>
          <a:r>
            <a:rPr lang="en-US"/>
            <a:t>Descriptive budget for each participating cooperator and a justification that outlines activities</a:t>
          </a:r>
        </a:p>
      </dgm:t>
    </dgm:pt>
    <dgm:pt modelId="{27D0BB29-464F-4753-803A-D89C800903BE}" type="parTrans" cxnId="{4AD7B963-B799-4E87-8627-26B35C4E683F}">
      <dgm:prSet/>
      <dgm:spPr/>
      <dgm:t>
        <a:bodyPr/>
        <a:lstStyle/>
        <a:p>
          <a:endParaRPr lang="en-US"/>
        </a:p>
      </dgm:t>
    </dgm:pt>
    <dgm:pt modelId="{5FA033CB-07EA-4CD9-BC03-9AC1AC01DB2C}" type="sibTrans" cxnId="{4AD7B963-B799-4E87-8627-26B35C4E683F}">
      <dgm:prSet/>
      <dgm:spPr/>
      <dgm:t>
        <a:bodyPr/>
        <a:lstStyle/>
        <a:p>
          <a:endParaRPr lang="en-US"/>
        </a:p>
      </dgm:t>
    </dgm:pt>
    <dgm:pt modelId="{8CFD9841-B729-4846-8E1E-02B9ADE71B34}" type="pres">
      <dgm:prSet presAssocID="{5F933174-0BE0-4093-88C7-3046FDDF9B49}" presName="Name0" presStyleCnt="0">
        <dgm:presLayoutVars>
          <dgm:chMax val="7"/>
          <dgm:chPref val="7"/>
          <dgm:dir/>
        </dgm:presLayoutVars>
      </dgm:prSet>
      <dgm:spPr/>
    </dgm:pt>
    <dgm:pt modelId="{C0D42370-4A22-4C45-A50F-AD2975255B8B}" type="pres">
      <dgm:prSet presAssocID="{5F933174-0BE0-4093-88C7-3046FDDF9B49}" presName="Name1" presStyleCnt="0"/>
      <dgm:spPr/>
    </dgm:pt>
    <dgm:pt modelId="{28319769-6D88-405E-92C9-56BD33C285DC}" type="pres">
      <dgm:prSet presAssocID="{5F933174-0BE0-4093-88C7-3046FDDF9B49}" presName="cycle" presStyleCnt="0"/>
      <dgm:spPr/>
    </dgm:pt>
    <dgm:pt modelId="{E1A35740-4592-43F5-AC20-0DE575D6C959}" type="pres">
      <dgm:prSet presAssocID="{5F933174-0BE0-4093-88C7-3046FDDF9B49}" presName="srcNode" presStyleLbl="node1" presStyleIdx="0" presStyleCnt="4"/>
      <dgm:spPr/>
    </dgm:pt>
    <dgm:pt modelId="{48906364-0D0B-4C4E-90B0-76BA7728461A}" type="pres">
      <dgm:prSet presAssocID="{5F933174-0BE0-4093-88C7-3046FDDF9B49}" presName="conn" presStyleLbl="parChTrans1D2" presStyleIdx="0" presStyleCnt="1"/>
      <dgm:spPr/>
    </dgm:pt>
    <dgm:pt modelId="{ADCD08FB-D56A-4E21-A79F-A81C046F992A}" type="pres">
      <dgm:prSet presAssocID="{5F933174-0BE0-4093-88C7-3046FDDF9B49}" presName="extraNode" presStyleLbl="node1" presStyleIdx="0" presStyleCnt="4"/>
      <dgm:spPr/>
    </dgm:pt>
    <dgm:pt modelId="{482C01AA-7704-4814-8451-B8B291E1EBC9}" type="pres">
      <dgm:prSet presAssocID="{5F933174-0BE0-4093-88C7-3046FDDF9B49}" presName="dstNode" presStyleLbl="node1" presStyleIdx="0" presStyleCnt="4"/>
      <dgm:spPr/>
    </dgm:pt>
    <dgm:pt modelId="{1A46DC1C-3F36-40F8-AE8A-C0854E1BE839}" type="pres">
      <dgm:prSet presAssocID="{F594BF82-6A9B-405C-AAB4-A6DD31C0F4D3}" presName="text_1" presStyleLbl="node1" presStyleIdx="0" presStyleCnt="4">
        <dgm:presLayoutVars>
          <dgm:bulletEnabled val="1"/>
        </dgm:presLayoutVars>
      </dgm:prSet>
      <dgm:spPr/>
    </dgm:pt>
    <dgm:pt modelId="{E4DF2BE8-7B57-4AD0-AFE7-95564413DCD6}" type="pres">
      <dgm:prSet presAssocID="{F594BF82-6A9B-405C-AAB4-A6DD31C0F4D3}" presName="accent_1" presStyleCnt="0"/>
      <dgm:spPr/>
    </dgm:pt>
    <dgm:pt modelId="{A524C03E-EF7E-4547-9AFC-992D67FFC03E}" type="pres">
      <dgm:prSet presAssocID="{F594BF82-6A9B-405C-AAB4-A6DD31C0F4D3}" presName="accentRepeatNode" presStyleLbl="solidFgAcc1" presStyleIdx="0" presStyleCnt="4"/>
      <dgm:spPr>
        <a:ln>
          <a:solidFill>
            <a:srgbClr val="00B050"/>
          </a:solidFill>
        </a:ln>
      </dgm:spPr>
    </dgm:pt>
    <dgm:pt modelId="{6343CB51-2D12-4C86-8DD0-C50777AD815D}" type="pres">
      <dgm:prSet presAssocID="{258ABAEB-B070-4643-A057-66528665DCA4}" presName="text_2" presStyleLbl="node1" presStyleIdx="1" presStyleCnt="4">
        <dgm:presLayoutVars>
          <dgm:bulletEnabled val="1"/>
        </dgm:presLayoutVars>
      </dgm:prSet>
      <dgm:spPr/>
    </dgm:pt>
    <dgm:pt modelId="{29BEFE8C-3A1E-4FFB-8539-66681D8AA2B8}" type="pres">
      <dgm:prSet presAssocID="{258ABAEB-B070-4643-A057-66528665DCA4}" presName="accent_2" presStyleCnt="0"/>
      <dgm:spPr/>
    </dgm:pt>
    <dgm:pt modelId="{5F708F6F-7627-48AF-A8EE-C89599B06745}" type="pres">
      <dgm:prSet presAssocID="{258ABAEB-B070-4643-A057-66528665DCA4}" presName="accentRepeatNode" presStyleLbl="solidFgAcc1" presStyleIdx="1" presStyleCnt="4"/>
      <dgm:spPr>
        <a:ln>
          <a:solidFill>
            <a:srgbClr val="00B0F0"/>
          </a:solidFill>
        </a:ln>
      </dgm:spPr>
    </dgm:pt>
    <dgm:pt modelId="{B3E980DA-11CB-4C6B-B8AC-DA66A2F2CCDD}" type="pres">
      <dgm:prSet presAssocID="{3F7E2C8F-5E2E-4726-9AC9-254ED285F051}" presName="text_3" presStyleLbl="node1" presStyleIdx="2" presStyleCnt="4">
        <dgm:presLayoutVars>
          <dgm:bulletEnabled val="1"/>
        </dgm:presLayoutVars>
      </dgm:prSet>
      <dgm:spPr/>
    </dgm:pt>
    <dgm:pt modelId="{9D8AE458-E43E-44E6-9773-323885C10DBC}" type="pres">
      <dgm:prSet presAssocID="{3F7E2C8F-5E2E-4726-9AC9-254ED285F051}" presName="accent_3" presStyleCnt="0"/>
      <dgm:spPr/>
    </dgm:pt>
    <dgm:pt modelId="{E3F4D3AE-14CB-4E8B-BE20-274ACB55ABEA}" type="pres">
      <dgm:prSet presAssocID="{3F7E2C8F-5E2E-4726-9AC9-254ED285F051}" presName="accentRepeatNode" presStyleLbl="solidFgAcc1" presStyleIdx="2" presStyleCnt="4"/>
      <dgm:spPr>
        <a:ln>
          <a:solidFill>
            <a:srgbClr val="0070C0"/>
          </a:solidFill>
        </a:ln>
      </dgm:spPr>
    </dgm:pt>
    <dgm:pt modelId="{A3624DF4-F22A-4DD9-B3E9-CDC837A06852}" type="pres">
      <dgm:prSet presAssocID="{66731CF8-3519-47EA-AF0B-EDCE01D778DF}" presName="text_4" presStyleLbl="node1" presStyleIdx="3" presStyleCnt="4" custLinFactNeighborX="1402" custLinFactNeighborY="-3834">
        <dgm:presLayoutVars>
          <dgm:bulletEnabled val="1"/>
        </dgm:presLayoutVars>
      </dgm:prSet>
      <dgm:spPr/>
    </dgm:pt>
    <dgm:pt modelId="{590E9E6C-6B0A-4CF2-902E-EE017C028183}" type="pres">
      <dgm:prSet presAssocID="{66731CF8-3519-47EA-AF0B-EDCE01D778DF}" presName="accent_4" presStyleCnt="0"/>
      <dgm:spPr/>
    </dgm:pt>
    <dgm:pt modelId="{4A459D5C-ACA4-43ED-B14D-09E7B8242D35}" type="pres">
      <dgm:prSet presAssocID="{66731CF8-3519-47EA-AF0B-EDCE01D778DF}" presName="accentRepeatNode" presStyleLbl="solidFgAcc1" presStyleIdx="3" presStyleCnt="4"/>
      <dgm:spPr>
        <a:ln>
          <a:solidFill>
            <a:srgbClr val="7030A0"/>
          </a:solidFill>
        </a:ln>
      </dgm:spPr>
    </dgm:pt>
  </dgm:ptLst>
  <dgm:cxnLst>
    <dgm:cxn modelId="{EB796F2C-4FFD-45BF-84DA-D92EBB8EB8A1}" srcId="{5F933174-0BE0-4093-88C7-3046FDDF9B49}" destId="{F594BF82-6A9B-405C-AAB4-A6DD31C0F4D3}" srcOrd="0" destOrd="0" parTransId="{F7557F44-94AA-4BD5-8646-780899594D9C}" sibTransId="{CA81A214-3B47-4B7D-B149-037B1A3866B8}"/>
    <dgm:cxn modelId="{636E183E-B2A1-460E-B3C6-6CF87B60C908}" type="presOf" srcId="{F594BF82-6A9B-405C-AAB4-A6DD31C0F4D3}" destId="{1A46DC1C-3F36-40F8-AE8A-C0854E1BE839}" srcOrd="0" destOrd="0" presId="urn:microsoft.com/office/officeart/2008/layout/VerticalCurvedList"/>
    <dgm:cxn modelId="{4AD7B963-B799-4E87-8627-26B35C4E683F}" srcId="{5F933174-0BE0-4093-88C7-3046FDDF9B49}" destId="{3F7E2C8F-5E2E-4726-9AC9-254ED285F051}" srcOrd="2" destOrd="0" parTransId="{27D0BB29-464F-4753-803A-D89C800903BE}" sibTransId="{5FA033CB-07EA-4CD9-BC03-9AC1AC01DB2C}"/>
    <dgm:cxn modelId="{11A84C6E-6D8F-4187-B7D1-EF41BD1DB6EB}" type="presOf" srcId="{66731CF8-3519-47EA-AF0B-EDCE01D778DF}" destId="{A3624DF4-F22A-4DD9-B3E9-CDC837A06852}" srcOrd="0" destOrd="0" presId="urn:microsoft.com/office/officeart/2008/layout/VerticalCurvedList"/>
    <dgm:cxn modelId="{86D2DB86-D050-40A8-832F-7AA2FF4EA6E4}" srcId="{5F933174-0BE0-4093-88C7-3046FDDF9B49}" destId="{66731CF8-3519-47EA-AF0B-EDCE01D778DF}" srcOrd="3" destOrd="0" parTransId="{92B10646-5BB2-4D51-9ACB-D800CE1F20A6}" sibTransId="{3ACBC782-1C39-4967-B93F-60EE522CAF59}"/>
    <dgm:cxn modelId="{628EE0A1-FE57-4365-8621-77AC4C1E0AD8}" type="presOf" srcId="{CA81A214-3B47-4B7D-B149-037B1A3866B8}" destId="{48906364-0D0B-4C4E-90B0-76BA7728461A}" srcOrd="0" destOrd="0" presId="urn:microsoft.com/office/officeart/2008/layout/VerticalCurvedList"/>
    <dgm:cxn modelId="{7204EBC2-30B3-4AFA-BA8C-C2B367863783}" type="presOf" srcId="{5F933174-0BE0-4093-88C7-3046FDDF9B49}" destId="{8CFD9841-B729-4846-8E1E-02B9ADE71B34}" srcOrd="0" destOrd="0" presId="urn:microsoft.com/office/officeart/2008/layout/VerticalCurvedList"/>
    <dgm:cxn modelId="{33F6A3E1-667B-4467-A176-47338FBC5D05}" type="presOf" srcId="{258ABAEB-B070-4643-A057-66528665DCA4}" destId="{6343CB51-2D12-4C86-8DD0-C50777AD815D}" srcOrd="0" destOrd="0" presId="urn:microsoft.com/office/officeart/2008/layout/VerticalCurvedList"/>
    <dgm:cxn modelId="{68BE92E3-EBA9-4553-88C5-FE84FBE40A9C}" srcId="{5F933174-0BE0-4093-88C7-3046FDDF9B49}" destId="{258ABAEB-B070-4643-A057-66528665DCA4}" srcOrd="1" destOrd="0" parTransId="{CCD4ACEE-0C58-42BD-B7D9-C461C5A2F507}" sibTransId="{EC88CB0B-5C15-43C7-AA6A-912E87D883DD}"/>
    <dgm:cxn modelId="{A98C5FF1-40BD-441E-8F27-CDB0789C2CD6}" type="presOf" srcId="{3F7E2C8F-5E2E-4726-9AC9-254ED285F051}" destId="{B3E980DA-11CB-4C6B-B8AC-DA66A2F2CCDD}" srcOrd="0" destOrd="0" presId="urn:microsoft.com/office/officeart/2008/layout/VerticalCurvedList"/>
    <dgm:cxn modelId="{38884411-0CDB-4D32-81DF-7BEEF6260AE2}" type="presParOf" srcId="{8CFD9841-B729-4846-8E1E-02B9ADE71B34}" destId="{C0D42370-4A22-4C45-A50F-AD2975255B8B}" srcOrd="0" destOrd="0" presId="urn:microsoft.com/office/officeart/2008/layout/VerticalCurvedList"/>
    <dgm:cxn modelId="{5B2B4EAA-416B-4207-BFAF-8F1D41D54D26}" type="presParOf" srcId="{C0D42370-4A22-4C45-A50F-AD2975255B8B}" destId="{28319769-6D88-405E-92C9-56BD33C285DC}" srcOrd="0" destOrd="0" presId="urn:microsoft.com/office/officeart/2008/layout/VerticalCurvedList"/>
    <dgm:cxn modelId="{69789C1B-B589-4C41-8969-208B502F1929}" type="presParOf" srcId="{28319769-6D88-405E-92C9-56BD33C285DC}" destId="{E1A35740-4592-43F5-AC20-0DE575D6C959}" srcOrd="0" destOrd="0" presId="urn:microsoft.com/office/officeart/2008/layout/VerticalCurvedList"/>
    <dgm:cxn modelId="{5CF93A86-DEEA-4B86-9715-4B2FD1F41227}" type="presParOf" srcId="{28319769-6D88-405E-92C9-56BD33C285DC}" destId="{48906364-0D0B-4C4E-90B0-76BA7728461A}" srcOrd="1" destOrd="0" presId="urn:microsoft.com/office/officeart/2008/layout/VerticalCurvedList"/>
    <dgm:cxn modelId="{2ADA9A15-B8FB-4039-9C67-B6E6BF89F0BE}" type="presParOf" srcId="{28319769-6D88-405E-92C9-56BD33C285DC}" destId="{ADCD08FB-D56A-4E21-A79F-A81C046F992A}" srcOrd="2" destOrd="0" presId="urn:microsoft.com/office/officeart/2008/layout/VerticalCurvedList"/>
    <dgm:cxn modelId="{49D5269B-4777-4BCA-8F00-66207AEB899B}" type="presParOf" srcId="{28319769-6D88-405E-92C9-56BD33C285DC}" destId="{482C01AA-7704-4814-8451-B8B291E1EBC9}" srcOrd="3" destOrd="0" presId="urn:microsoft.com/office/officeart/2008/layout/VerticalCurvedList"/>
    <dgm:cxn modelId="{5562E26D-F201-41FB-9E4E-C8199B1D4F96}" type="presParOf" srcId="{C0D42370-4A22-4C45-A50F-AD2975255B8B}" destId="{1A46DC1C-3F36-40F8-AE8A-C0854E1BE839}" srcOrd="1" destOrd="0" presId="urn:microsoft.com/office/officeart/2008/layout/VerticalCurvedList"/>
    <dgm:cxn modelId="{5BB7E048-E913-4FE4-AD15-CEA88DB995D2}" type="presParOf" srcId="{C0D42370-4A22-4C45-A50F-AD2975255B8B}" destId="{E4DF2BE8-7B57-4AD0-AFE7-95564413DCD6}" srcOrd="2" destOrd="0" presId="urn:microsoft.com/office/officeart/2008/layout/VerticalCurvedList"/>
    <dgm:cxn modelId="{CD2DAFB1-222D-4BEB-A1D7-942B289726C8}" type="presParOf" srcId="{E4DF2BE8-7B57-4AD0-AFE7-95564413DCD6}" destId="{A524C03E-EF7E-4547-9AFC-992D67FFC03E}" srcOrd="0" destOrd="0" presId="urn:microsoft.com/office/officeart/2008/layout/VerticalCurvedList"/>
    <dgm:cxn modelId="{7AE58820-E985-4645-8C79-6B19EED85D0C}" type="presParOf" srcId="{C0D42370-4A22-4C45-A50F-AD2975255B8B}" destId="{6343CB51-2D12-4C86-8DD0-C50777AD815D}" srcOrd="3" destOrd="0" presId="urn:microsoft.com/office/officeart/2008/layout/VerticalCurvedList"/>
    <dgm:cxn modelId="{DF57EA3E-2FA4-4E34-BDF7-469481FFB0A5}" type="presParOf" srcId="{C0D42370-4A22-4C45-A50F-AD2975255B8B}" destId="{29BEFE8C-3A1E-4FFB-8539-66681D8AA2B8}" srcOrd="4" destOrd="0" presId="urn:microsoft.com/office/officeart/2008/layout/VerticalCurvedList"/>
    <dgm:cxn modelId="{13EF2E7C-4546-4133-89DF-1DFB5FB7F843}" type="presParOf" srcId="{29BEFE8C-3A1E-4FFB-8539-66681D8AA2B8}" destId="{5F708F6F-7627-48AF-A8EE-C89599B06745}" srcOrd="0" destOrd="0" presId="urn:microsoft.com/office/officeart/2008/layout/VerticalCurvedList"/>
    <dgm:cxn modelId="{77E1C2B3-AD09-4D79-9F93-B0657F8CA7BF}" type="presParOf" srcId="{C0D42370-4A22-4C45-A50F-AD2975255B8B}" destId="{B3E980DA-11CB-4C6B-B8AC-DA66A2F2CCDD}" srcOrd="5" destOrd="0" presId="urn:microsoft.com/office/officeart/2008/layout/VerticalCurvedList"/>
    <dgm:cxn modelId="{43529DBA-997B-431C-B5DA-4633DDE2B8DF}" type="presParOf" srcId="{C0D42370-4A22-4C45-A50F-AD2975255B8B}" destId="{9D8AE458-E43E-44E6-9773-323885C10DBC}" srcOrd="6" destOrd="0" presId="urn:microsoft.com/office/officeart/2008/layout/VerticalCurvedList"/>
    <dgm:cxn modelId="{E892DB91-6066-4483-B46A-13E158F81060}" type="presParOf" srcId="{9D8AE458-E43E-44E6-9773-323885C10DBC}" destId="{E3F4D3AE-14CB-4E8B-BE20-274ACB55ABEA}" srcOrd="0" destOrd="0" presId="urn:microsoft.com/office/officeart/2008/layout/VerticalCurvedList"/>
    <dgm:cxn modelId="{4F064E94-5C0F-496E-A981-314127D0778A}" type="presParOf" srcId="{C0D42370-4A22-4C45-A50F-AD2975255B8B}" destId="{A3624DF4-F22A-4DD9-B3E9-CDC837A06852}" srcOrd="7" destOrd="0" presId="urn:microsoft.com/office/officeart/2008/layout/VerticalCurvedList"/>
    <dgm:cxn modelId="{F75BDBD5-B59A-43E4-A134-73E1A68FFCDF}" type="presParOf" srcId="{C0D42370-4A22-4C45-A50F-AD2975255B8B}" destId="{590E9E6C-6B0A-4CF2-902E-EE017C028183}" srcOrd="8" destOrd="0" presId="urn:microsoft.com/office/officeart/2008/layout/VerticalCurvedList"/>
    <dgm:cxn modelId="{2A1DC31C-B285-4AF2-9D41-F8488C945D50}" type="presParOf" srcId="{590E9E6C-6B0A-4CF2-902E-EE017C028183}" destId="{4A459D5C-ACA4-43ED-B14D-09E7B8242D3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0A7A1CF-46D8-468B-B618-B737C27CCF5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BDFFE17-697F-4D22-B348-F57D999C9AF0}">
      <dgm:prSet/>
      <dgm:spPr/>
      <dgm:t>
        <a:bodyPr/>
        <a:lstStyle/>
        <a:p>
          <a:pPr>
            <a:lnSpc>
              <a:spcPct val="100000"/>
            </a:lnSpc>
          </a:pPr>
          <a:r>
            <a:rPr lang="en-US" b="1"/>
            <a:t>Strategic Alignment </a:t>
          </a:r>
          <a:endParaRPr lang="en-US"/>
        </a:p>
      </dgm:t>
    </dgm:pt>
    <dgm:pt modelId="{C5178F48-5501-40CE-829F-C7AD94AB121E}" type="parTrans" cxnId="{F10FEE87-2083-4AA2-B2A7-F8EF4700392B}">
      <dgm:prSet/>
      <dgm:spPr/>
      <dgm:t>
        <a:bodyPr/>
        <a:lstStyle/>
        <a:p>
          <a:endParaRPr lang="en-US"/>
        </a:p>
      </dgm:t>
    </dgm:pt>
    <dgm:pt modelId="{081DFB4D-7AD8-4F7A-9114-54174F08FA8E}" type="sibTrans" cxnId="{F10FEE87-2083-4AA2-B2A7-F8EF4700392B}">
      <dgm:prSet/>
      <dgm:spPr/>
      <dgm:t>
        <a:bodyPr/>
        <a:lstStyle/>
        <a:p>
          <a:endParaRPr lang="en-US"/>
        </a:p>
      </dgm:t>
    </dgm:pt>
    <dgm:pt modelId="{C1993A3F-BDDF-49CA-92F3-001FCD4B5ECF}">
      <dgm:prSet/>
      <dgm:spPr/>
      <dgm:t>
        <a:bodyPr/>
        <a:lstStyle/>
        <a:p>
          <a:pPr>
            <a:lnSpc>
              <a:spcPct val="100000"/>
            </a:lnSpc>
          </a:pPr>
          <a:r>
            <a:rPr lang="en-US"/>
            <a:t>Plant Protection Act Section 7721</a:t>
          </a:r>
        </a:p>
      </dgm:t>
    </dgm:pt>
    <dgm:pt modelId="{B6913726-4300-4CFE-972B-6F0161B8BF50}" type="parTrans" cxnId="{08525F44-21F3-4755-B829-F1DF43B8FF4E}">
      <dgm:prSet/>
      <dgm:spPr/>
      <dgm:t>
        <a:bodyPr/>
        <a:lstStyle/>
        <a:p>
          <a:endParaRPr lang="en-US"/>
        </a:p>
      </dgm:t>
    </dgm:pt>
    <dgm:pt modelId="{E92A5DE7-8627-4669-999B-FD50CA75EFAA}" type="sibTrans" cxnId="{08525F44-21F3-4755-B829-F1DF43B8FF4E}">
      <dgm:prSet/>
      <dgm:spPr/>
      <dgm:t>
        <a:bodyPr/>
        <a:lstStyle/>
        <a:p>
          <a:endParaRPr lang="en-US"/>
        </a:p>
      </dgm:t>
    </dgm:pt>
    <dgm:pt modelId="{EF01BE1C-A5D1-4D92-AAE3-AD9D57FE21D8}">
      <dgm:prSet/>
      <dgm:spPr/>
      <dgm:t>
        <a:bodyPr/>
        <a:lstStyle/>
        <a:p>
          <a:pPr>
            <a:lnSpc>
              <a:spcPct val="100000"/>
            </a:lnSpc>
          </a:pPr>
          <a:r>
            <a:rPr lang="en-US" b="1"/>
            <a:t>Impact/Outcome</a:t>
          </a:r>
          <a:endParaRPr lang="en-US"/>
        </a:p>
      </dgm:t>
    </dgm:pt>
    <dgm:pt modelId="{56062E3C-C85D-45B2-A315-55627FA27102}" type="parTrans" cxnId="{1241692A-4986-4A55-8272-48119E421122}">
      <dgm:prSet/>
      <dgm:spPr/>
      <dgm:t>
        <a:bodyPr/>
        <a:lstStyle/>
        <a:p>
          <a:endParaRPr lang="en-US"/>
        </a:p>
      </dgm:t>
    </dgm:pt>
    <dgm:pt modelId="{D88CFCF6-209D-4458-BF24-63412FBF0B12}" type="sibTrans" cxnId="{1241692A-4986-4A55-8272-48119E421122}">
      <dgm:prSet/>
      <dgm:spPr/>
      <dgm:t>
        <a:bodyPr/>
        <a:lstStyle/>
        <a:p>
          <a:endParaRPr lang="en-US"/>
        </a:p>
      </dgm:t>
    </dgm:pt>
    <dgm:pt modelId="{D05836B6-8015-4A58-96E2-EA9CEDE1E945}">
      <dgm:prSet/>
      <dgm:spPr/>
      <dgm:t>
        <a:bodyPr/>
        <a:lstStyle/>
        <a:p>
          <a:pPr>
            <a:lnSpc>
              <a:spcPct val="100000"/>
            </a:lnSpc>
          </a:pPr>
          <a:r>
            <a:rPr lang="en-US"/>
            <a:t>Project Results</a:t>
          </a:r>
        </a:p>
      </dgm:t>
    </dgm:pt>
    <dgm:pt modelId="{8000DC54-D95C-4824-8607-C4E3ED9CBAB7}" type="parTrans" cxnId="{3B9E9D97-B3A3-4DD4-B608-27017768BE0F}">
      <dgm:prSet/>
      <dgm:spPr/>
      <dgm:t>
        <a:bodyPr/>
        <a:lstStyle/>
        <a:p>
          <a:endParaRPr lang="en-US"/>
        </a:p>
      </dgm:t>
    </dgm:pt>
    <dgm:pt modelId="{F28388ED-DC63-4199-88CB-4BEC65179073}" type="sibTrans" cxnId="{3B9E9D97-B3A3-4DD4-B608-27017768BE0F}">
      <dgm:prSet/>
      <dgm:spPr/>
      <dgm:t>
        <a:bodyPr/>
        <a:lstStyle/>
        <a:p>
          <a:endParaRPr lang="en-US"/>
        </a:p>
      </dgm:t>
    </dgm:pt>
    <dgm:pt modelId="{3BC21C2A-0E39-4164-A674-A6C2665F25B8}">
      <dgm:prSet/>
      <dgm:spPr/>
      <dgm:t>
        <a:bodyPr/>
        <a:lstStyle/>
        <a:p>
          <a:pPr>
            <a:lnSpc>
              <a:spcPct val="100000"/>
            </a:lnSpc>
          </a:pPr>
          <a:r>
            <a:rPr lang="en-US" b="1"/>
            <a:t>Feasibility</a:t>
          </a:r>
          <a:endParaRPr lang="en-US"/>
        </a:p>
      </dgm:t>
    </dgm:pt>
    <dgm:pt modelId="{48AE575C-794D-420F-B2C4-86570F2B587A}" type="parTrans" cxnId="{BE470097-9576-48EA-B628-CF8FB6CF520E}">
      <dgm:prSet/>
      <dgm:spPr/>
      <dgm:t>
        <a:bodyPr/>
        <a:lstStyle/>
        <a:p>
          <a:endParaRPr lang="en-US"/>
        </a:p>
      </dgm:t>
    </dgm:pt>
    <dgm:pt modelId="{197E1A62-149D-4E21-971F-FED537642944}" type="sibTrans" cxnId="{BE470097-9576-48EA-B628-CF8FB6CF520E}">
      <dgm:prSet/>
      <dgm:spPr/>
      <dgm:t>
        <a:bodyPr/>
        <a:lstStyle/>
        <a:p>
          <a:endParaRPr lang="en-US"/>
        </a:p>
      </dgm:t>
    </dgm:pt>
    <dgm:pt modelId="{FF16B292-5A8A-4D3B-A376-2CC731F07BD7}">
      <dgm:prSet/>
      <dgm:spPr/>
      <dgm:t>
        <a:bodyPr/>
        <a:lstStyle/>
        <a:p>
          <a:pPr>
            <a:lnSpc>
              <a:spcPct val="100000"/>
            </a:lnSpc>
          </a:pPr>
          <a:r>
            <a:rPr lang="en-US"/>
            <a:t>Resources, partnerships, process</a:t>
          </a:r>
        </a:p>
      </dgm:t>
    </dgm:pt>
    <dgm:pt modelId="{A4F3F3F9-8DDE-48D2-B387-E060067B2C72}" type="parTrans" cxnId="{B414F60A-8D82-48F6-A369-0B4DB7EAF98D}">
      <dgm:prSet/>
      <dgm:spPr/>
      <dgm:t>
        <a:bodyPr/>
        <a:lstStyle/>
        <a:p>
          <a:endParaRPr lang="en-US"/>
        </a:p>
      </dgm:t>
    </dgm:pt>
    <dgm:pt modelId="{65D9DAD6-E5C1-4099-8E24-EE2F4045769E}" type="sibTrans" cxnId="{B414F60A-8D82-48F6-A369-0B4DB7EAF98D}">
      <dgm:prSet/>
      <dgm:spPr/>
      <dgm:t>
        <a:bodyPr/>
        <a:lstStyle/>
        <a:p>
          <a:endParaRPr lang="en-US"/>
        </a:p>
      </dgm:t>
    </dgm:pt>
    <dgm:pt modelId="{48FED625-3CB3-45DC-879E-E6CDFB46D42B}">
      <dgm:prSet/>
      <dgm:spPr/>
      <dgm:t>
        <a:bodyPr/>
        <a:lstStyle/>
        <a:p>
          <a:pPr>
            <a:lnSpc>
              <a:spcPct val="100000"/>
            </a:lnSpc>
          </a:pPr>
          <a:r>
            <a:rPr lang="en-US" b="1"/>
            <a:t>Past Performance, Best Practices and Innovation</a:t>
          </a:r>
          <a:endParaRPr lang="en-US"/>
        </a:p>
      </dgm:t>
    </dgm:pt>
    <dgm:pt modelId="{8E7424C5-8497-4864-8A9A-6FEFB02E083C}" type="parTrans" cxnId="{FD8DAE90-D669-461B-AE13-ECB796A7359F}">
      <dgm:prSet/>
      <dgm:spPr/>
      <dgm:t>
        <a:bodyPr/>
        <a:lstStyle/>
        <a:p>
          <a:endParaRPr lang="en-US"/>
        </a:p>
      </dgm:t>
    </dgm:pt>
    <dgm:pt modelId="{C0870F2D-2EE6-4CC0-BD3F-C7A6D21E9ABA}" type="sibTrans" cxnId="{FD8DAE90-D669-461B-AE13-ECB796A7359F}">
      <dgm:prSet/>
      <dgm:spPr/>
      <dgm:t>
        <a:bodyPr/>
        <a:lstStyle/>
        <a:p>
          <a:endParaRPr lang="en-US"/>
        </a:p>
      </dgm:t>
    </dgm:pt>
    <dgm:pt modelId="{48F24A4B-30AE-48B6-A039-2D5AB4B0EDB7}">
      <dgm:prSet/>
      <dgm:spPr/>
      <dgm:t>
        <a:bodyPr/>
        <a:lstStyle/>
        <a:p>
          <a:pPr>
            <a:lnSpc>
              <a:spcPct val="100000"/>
            </a:lnSpc>
          </a:pPr>
          <a:r>
            <a:rPr lang="en-US" b="1"/>
            <a:t>Budget</a:t>
          </a:r>
          <a:endParaRPr lang="en-US"/>
        </a:p>
      </dgm:t>
    </dgm:pt>
    <dgm:pt modelId="{3C058856-2DF6-4371-81EE-1455A97F2697}" type="parTrans" cxnId="{331FED22-17C1-44E9-896E-873549495E46}">
      <dgm:prSet/>
      <dgm:spPr/>
      <dgm:t>
        <a:bodyPr/>
        <a:lstStyle/>
        <a:p>
          <a:endParaRPr lang="en-US"/>
        </a:p>
      </dgm:t>
    </dgm:pt>
    <dgm:pt modelId="{2F3308D8-2FCE-4EFE-A380-88FD7D045230}" type="sibTrans" cxnId="{331FED22-17C1-44E9-896E-873549495E46}">
      <dgm:prSet/>
      <dgm:spPr/>
      <dgm:t>
        <a:bodyPr/>
        <a:lstStyle/>
        <a:p>
          <a:endParaRPr lang="en-US"/>
        </a:p>
      </dgm:t>
    </dgm:pt>
    <dgm:pt modelId="{89E722B0-5BC9-45CC-B3EC-274C32794D76}" type="pres">
      <dgm:prSet presAssocID="{10A7A1CF-46D8-468B-B618-B737C27CCF5C}" presName="root" presStyleCnt="0">
        <dgm:presLayoutVars>
          <dgm:dir/>
          <dgm:resizeHandles val="exact"/>
        </dgm:presLayoutVars>
      </dgm:prSet>
      <dgm:spPr/>
    </dgm:pt>
    <dgm:pt modelId="{12B99EEB-DBA2-4C09-9A24-DB4E094DEB67}" type="pres">
      <dgm:prSet presAssocID="{ABDFFE17-697F-4D22-B348-F57D999C9AF0}" presName="compNode" presStyleCnt="0"/>
      <dgm:spPr/>
    </dgm:pt>
    <dgm:pt modelId="{649B1A10-D35E-4A1A-B696-41A4E9383826}" type="pres">
      <dgm:prSet presAssocID="{ABDFFE17-697F-4D22-B348-F57D999C9AF0}" presName="bgRect" presStyleLbl="bgShp" presStyleIdx="0" presStyleCnt="5"/>
      <dgm:spPr/>
    </dgm:pt>
    <dgm:pt modelId="{52B54A27-1595-4ADB-9119-FB4D87DD87B0}" type="pres">
      <dgm:prSet presAssocID="{ABDFFE17-697F-4D22-B348-F57D999C9AF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8C168991-6436-4D6D-87A2-3BAEDD8339CE}" type="pres">
      <dgm:prSet presAssocID="{ABDFFE17-697F-4D22-B348-F57D999C9AF0}" presName="spaceRect" presStyleCnt="0"/>
      <dgm:spPr/>
    </dgm:pt>
    <dgm:pt modelId="{6E6681CA-AB9E-4837-B442-B118F871B4F5}" type="pres">
      <dgm:prSet presAssocID="{ABDFFE17-697F-4D22-B348-F57D999C9AF0}" presName="parTx" presStyleLbl="revTx" presStyleIdx="0" presStyleCnt="8">
        <dgm:presLayoutVars>
          <dgm:chMax val="0"/>
          <dgm:chPref val="0"/>
        </dgm:presLayoutVars>
      </dgm:prSet>
      <dgm:spPr/>
    </dgm:pt>
    <dgm:pt modelId="{74E7ADD7-3718-48BA-BDCC-EA4B1E300679}" type="pres">
      <dgm:prSet presAssocID="{ABDFFE17-697F-4D22-B348-F57D999C9AF0}" presName="desTx" presStyleLbl="revTx" presStyleIdx="1" presStyleCnt="8">
        <dgm:presLayoutVars/>
      </dgm:prSet>
      <dgm:spPr/>
    </dgm:pt>
    <dgm:pt modelId="{4D75BB52-3C3E-4D16-9BBF-55FB2A3F6D89}" type="pres">
      <dgm:prSet presAssocID="{081DFB4D-7AD8-4F7A-9114-54174F08FA8E}" presName="sibTrans" presStyleCnt="0"/>
      <dgm:spPr/>
    </dgm:pt>
    <dgm:pt modelId="{4EB53904-7E65-4997-8B77-9BEC42277D86}" type="pres">
      <dgm:prSet presAssocID="{EF01BE1C-A5D1-4D92-AAE3-AD9D57FE21D8}" presName="compNode" presStyleCnt="0"/>
      <dgm:spPr/>
    </dgm:pt>
    <dgm:pt modelId="{30F69CC1-F3BF-4E43-9A5D-A5E17470149A}" type="pres">
      <dgm:prSet presAssocID="{EF01BE1C-A5D1-4D92-AAE3-AD9D57FE21D8}" presName="bgRect" presStyleLbl="bgShp" presStyleIdx="1" presStyleCnt="5"/>
      <dgm:spPr/>
    </dgm:pt>
    <dgm:pt modelId="{CA931371-0DF3-4DC6-85CB-E6A0046186FE}" type="pres">
      <dgm:prSet presAssocID="{EF01BE1C-A5D1-4D92-AAE3-AD9D57FE21D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0F844A53-1D59-4E7D-8F47-424481D28A28}" type="pres">
      <dgm:prSet presAssocID="{EF01BE1C-A5D1-4D92-AAE3-AD9D57FE21D8}" presName="spaceRect" presStyleCnt="0"/>
      <dgm:spPr/>
    </dgm:pt>
    <dgm:pt modelId="{E0C550CB-88E8-4363-A2EB-44A99555120E}" type="pres">
      <dgm:prSet presAssocID="{EF01BE1C-A5D1-4D92-AAE3-AD9D57FE21D8}" presName="parTx" presStyleLbl="revTx" presStyleIdx="2" presStyleCnt="8">
        <dgm:presLayoutVars>
          <dgm:chMax val="0"/>
          <dgm:chPref val="0"/>
        </dgm:presLayoutVars>
      </dgm:prSet>
      <dgm:spPr/>
    </dgm:pt>
    <dgm:pt modelId="{6610D35F-00DC-445E-AFC1-6676A9FA1229}" type="pres">
      <dgm:prSet presAssocID="{EF01BE1C-A5D1-4D92-AAE3-AD9D57FE21D8}" presName="desTx" presStyleLbl="revTx" presStyleIdx="3" presStyleCnt="8">
        <dgm:presLayoutVars/>
      </dgm:prSet>
      <dgm:spPr/>
    </dgm:pt>
    <dgm:pt modelId="{A8E8B8A4-3D66-4ECA-AF67-CF1C6521EB6B}" type="pres">
      <dgm:prSet presAssocID="{D88CFCF6-209D-4458-BF24-63412FBF0B12}" presName="sibTrans" presStyleCnt="0"/>
      <dgm:spPr/>
    </dgm:pt>
    <dgm:pt modelId="{888EB5DD-A340-4E01-AF86-E63E03301250}" type="pres">
      <dgm:prSet presAssocID="{3BC21C2A-0E39-4164-A674-A6C2665F25B8}" presName="compNode" presStyleCnt="0"/>
      <dgm:spPr/>
    </dgm:pt>
    <dgm:pt modelId="{C80B33E6-7BF3-498D-BD57-9D156B9BEF3B}" type="pres">
      <dgm:prSet presAssocID="{3BC21C2A-0E39-4164-A674-A6C2665F25B8}" presName="bgRect" presStyleLbl="bgShp" presStyleIdx="2" presStyleCnt="5"/>
      <dgm:spPr/>
    </dgm:pt>
    <dgm:pt modelId="{F29B3E3B-F3C2-49F5-A47B-9A0744B941AD}" type="pres">
      <dgm:prSet presAssocID="{3BC21C2A-0E39-4164-A674-A6C2665F25B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32117741-3927-4B92-A956-DD6FEE0940CD}" type="pres">
      <dgm:prSet presAssocID="{3BC21C2A-0E39-4164-A674-A6C2665F25B8}" presName="spaceRect" presStyleCnt="0"/>
      <dgm:spPr/>
    </dgm:pt>
    <dgm:pt modelId="{407FF52B-D17C-410F-A775-45250FF82DF3}" type="pres">
      <dgm:prSet presAssocID="{3BC21C2A-0E39-4164-A674-A6C2665F25B8}" presName="parTx" presStyleLbl="revTx" presStyleIdx="4" presStyleCnt="8">
        <dgm:presLayoutVars>
          <dgm:chMax val="0"/>
          <dgm:chPref val="0"/>
        </dgm:presLayoutVars>
      </dgm:prSet>
      <dgm:spPr/>
    </dgm:pt>
    <dgm:pt modelId="{573A5FDE-4B34-4E89-A740-0DB120D43B67}" type="pres">
      <dgm:prSet presAssocID="{3BC21C2A-0E39-4164-A674-A6C2665F25B8}" presName="desTx" presStyleLbl="revTx" presStyleIdx="5" presStyleCnt="8">
        <dgm:presLayoutVars/>
      </dgm:prSet>
      <dgm:spPr/>
    </dgm:pt>
    <dgm:pt modelId="{E4171ED6-12FE-4425-A215-E92226560799}" type="pres">
      <dgm:prSet presAssocID="{197E1A62-149D-4E21-971F-FED537642944}" presName="sibTrans" presStyleCnt="0"/>
      <dgm:spPr/>
    </dgm:pt>
    <dgm:pt modelId="{FAC168D0-52E7-4DF9-9352-3C4878DA7501}" type="pres">
      <dgm:prSet presAssocID="{48FED625-3CB3-45DC-879E-E6CDFB46D42B}" presName="compNode" presStyleCnt="0"/>
      <dgm:spPr/>
    </dgm:pt>
    <dgm:pt modelId="{74F61A3E-E292-4A65-8742-64B74569CBFF}" type="pres">
      <dgm:prSet presAssocID="{48FED625-3CB3-45DC-879E-E6CDFB46D42B}" presName="bgRect" presStyleLbl="bgShp" presStyleIdx="3" presStyleCnt="5"/>
      <dgm:spPr/>
    </dgm:pt>
    <dgm:pt modelId="{2D9167D9-68DB-48F5-9E47-164D5FF4B194}" type="pres">
      <dgm:prSet presAssocID="{48FED625-3CB3-45DC-879E-E6CDFB46D42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152613F5-2C88-4D4B-BF2D-599E5053C66D}" type="pres">
      <dgm:prSet presAssocID="{48FED625-3CB3-45DC-879E-E6CDFB46D42B}" presName="spaceRect" presStyleCnt="0"/>
      <dgm:spPr/>
    </dgm:pt>
    <dgm:pt modelId="{6DDE1438-F9B9-44EF-B0BD-E64899279962}" type="pres">
      <dgm:prSet presAssocID="{48FED625-3CB3-45DC-879E-E6CDFB46D42B}" presName="parTx" presStyleLbl="revTx" presStyleIdx="6" presStyleCnt="8">
        <dgm:presLayoutVars>
          <dgm:chMax val="0"/>
          <dgm:chPref val="0"/>
        </dgm:presLayoutVars>
      </dgm:prSet>
      <dgm:spPr/>
    </dgm:pt>
    <dgm:pt modelId="{62D532A6-107C-4EEE-9B5A-E401F8211D57}" type="pres">
      <dgm:prSet presAssocID="{C0870F2D-2EE6-4CC0-BD3F-C7A6D21E9ABA}" presName="sibTrans" presStyleCnt="0"/>
      <dgm:spPr/>
    </dgm:pt>
    <dgm:pt modelId="{13296393-82E9-4AE1-8E51-80E3097703A4}" type="pres">
      <dgm:prSet presAssocID="{48F24A4B-30AE-48B6-A039-2D5AB4B0EDB7}" presName="compNode" presStyleCnt="0"/>
      <dgm:spPr/>
    </dgm:pt>
    <dgm:pt modelId="{26594FA8-9B20-4354-A028-7C262A0EAE46}" type="pres">
      <dgm:prSet presAssocID="{48F24A4B-30AE-48B6-A039-2D5AB4B0EDB7}" presName="bgRect" presStyleLbl="bgShp" presStyleIdx="4" presStyleCnt="5"/>
      <dgm:spPr/>
    </dgm:pt>
    <dgm:pt modelId="{9BC658F7-C0F5-418D-8694-50680D11A972}" type="pres">
      <dgm:prSet presAssocID="{48F24A4B-30AE-48B6-A039-2D5AB4B0EDB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ey"/>
        </a:ext>
      </dgm:extLst>
    </dgm:pt>
    <dgm:pt modelId="{B32F060D-C5B1-476D-B481-D4EDD44AA033}" type="pres">
      <dgm:prSet presAssocID="{48F24A4B-30AE-48B6-A039-2D5AB4B0EDB7}" presName="spaceRect" presStyleCnt="0"/>
      <dgm:spPr/>
    </dgm:pt>
    <dgm:pt modelId="{A6F3F717-F9DC-40A1-8B8C-04EFCEAB0688}" type="pres">
      <dgm:prSet presAssocID="{48F24A4B-30AE-48B6-A039-2D5AB4B0EDB7}" presName="parTx" presStyleLbl="revTx" presStyleIdx="7" presStyleCnt="8">
        <dgm:presLayoutVars>
          <dgm:chMax val="0"/>
          <dgm:chPref val="0"/>
        </dgm:presLayoutVars>
      </dgm:prSet>
      <dgm:spPr/>
    </dgm:pt>
  </dgm:ptLst>
  <dgm:cxnLst>
    <dgm:cxn modelId="{2E138905-B3F6-4E7A-9433-99D1CD3CBF66}" type="presOf" srcId="{EF01BE1C-A5D1-4D92-AAE3-AD9D57FE21D8}" destId="{E0C550CB-88E8-4363-A2EB-44A99555120E}" srcOrd="0" destOrd="0" presId="urn:microsoft.com/office/officeart/2018/2/layout/IconVerticalSolidList"/>
    <dgm:cxn modelId="{B414F60A-8D82-48F6-A369-0B4DB7EAF98D}" srcId="{3BC21C2A-0E39-4164-A674-A6C2665F25B8}" destId="{FF16B292-5A8A-4D3B-A376-2CC731F07BD7}" srcOrd="0" destOrd="0" parTransId="{A4F3F3F9-8DDE-48D2-B387-E060067B2C72}" sibTransId="{65D9DAD6-E5C1-4099-8E24-EE2F4045769E}"/>
    <dgm:cxn modelId="{EF55391D-AA92-4837-8A02-C3FB82B901A2}" type="presOf" srcId="{48FED625-3CB3-45DC-879E-E6CDFB46D42B}" destId="{6DDE1438-F9B9-44EF-B0BD-E64899279962}" srcOrd="0" destOrd="0" presId="urn:microsoft.com/office/officeart/2018/2/layout/IconVerticalSolidList"/>
    <dgm:cxn modelId="{331FED22-17C1-44E9-896E-873549495E46}" srcId="{10A7A1CF-46D8-468B-B618-B737C27CCF5C}" destId="{48F24A4B-30AE-48B6-A039-2D5AB4B0EDB7}" srcOrd="4" destOrd="0" parTransId="{3C058856-2DF6-4371-81EE-1455A97F2697}" sibTransId="{2F3308D8-2FCE-4EFE-A380-88FD7D045230}"/>
    <dgm:cxn modelId="{1241692A-4986-4A55-8272-48119E421122}" srcId="{10A7A1CF-46D8-468B-B618-B737C27CCF5C}" destId="{EF01BE1C-A5D1-4D92-AAE3-AD9D57FE21D8}" srcOrd="1" destOrd="0" parTransId="{56062E3C-C85D-45B2-A315-55627FA27102}" sibTransId="{D88CFCF6-209D-4458-BF24-63412FBF0B12}"/>
    <dgm:cxn modelId="{7E1A9B3B-25A7-4F69-8635-F588A275DD9C}" type="presOf" srcId="{ABDFFE17-697F-4D22-B348-F57D999C9AF0}" destId="{6E6681CA-AB9E-4837-B442-B118F871B4F5}" srcOrd="0" destOrd="0" presId="urn:microsoft.com/office/officeart/2018/2/layout/IconVerticalSolidList"/>
    <dgm:cxn modelId="{9EA74662-D702-4FEB-94C8-4CC04DC17300}" type="presOf" srcId="{D05836B6-8015-4A58-96E2-EA9CEDE1E945}" destId="{6610D35F-00DC-445E-AFC1-6676A9FA1229}" srcOrd="0" destOrd="0" presId="urn:microsoft.com/office/officeart/2018/2/layout/IconVerticalSolidList"/>
    <dgm:cxn modelId="{08525F44-21F3-4755-B829-F1DF43B8FF4E}" srcId="{ABDFFE17-697F-4D22-B348-F57D999C9AF0}" destId="{C1993A3F-BDDF-49CA-92F3-001FCD4B5ECF}" srcOrd="0" destOrd="0" parTransId="{B6913726-4300-4CFE-972B-6F0161B8BF50}" sibTransId="{E92A5DE7-8627-4669-999B-FD50CA75EFAA}"/>
    <dgm:cxn modelId="{43DBE049-0C53-4880-B9F2-382EF7A97EC7}" type="presOf" srcId="{48F24A4B-30AE-48B6-A039-2D5AB4B0EDB7}" destId="{A6F3F717-F9DC-40A1-8B8C-04EFCEAB0688}" srcOrd="0" destOrd="0" presId="urn:microsoft.com/office/officeart/2018/2/layout/IconVerticalSolidList"/>
    <dgm:cxn modelId="{D8A4AB6C-8681-4224-B767-D26FD136B98D}" type="presOf" srcId="{3BC21C2A-0E39-4164-A674-A6C2665F25B8}" destId="{407FF52B-D17C-410F-A775-45250FF82DF3}" srcOrd="0" destOrd="0" presId="urn:microsoft.com/office/officeart/2018/2/layout/IconVerticalSolidList"/>
    <dgm:cxn modelId="{F10FEE87-2083-4AA2-B2A7-F8EF4700392B}" srcId="{10A7A1CF-46D8-468B-B618-B737C27CCF5C}" destId="{ABDFFE17-697F-4D22-B348-F57D999C9AF0}" srcOrd="0" destOrd="0" parTransId="{C5178F48-5501-40CE-829F-C7AD94AB121E}" sibTransId="{081DFB4D-7AD8-4F7A-9114-54174F08FA8E}"/>
    <dgm:cxn modelId="{FD8DAE90-D669-461B-AE13-ECB796A7359F}" srcId="{10A7A1CF-46D8-468B-B618-B737C27CCF5C}" destId="{48FED625-3CB3-45DC-879E-E6CDFB46D42B}" srcOrd="3" destOrd="0" parTransId="{8E7424C5-8497-4864-8A9A-6FEFB02E083C}" sibTransId="{C0870F2D-2EE6-4CC0-BD3F-C7A6D21E9ABA}"/>
    <dgm:cxn modelId="{006C2594-491E-4050-9367-506A135C502E}" type="presOf" srcId="{FF16B292-5A8A-4D3B-A376-2CC731F07BD7}" destId="{573A5FDE-4B34-4E89-A740-0DB120D43B67}" srcOrd="0" destOrd="0" presId="urn:microsoft.com/office/officeart/2018/2/layout/IconVerticalSolidList"/>
    <dgm:cxn modelId="{BE470097-9576-48EA-B628-CF8FB6CF520E}" srcId="{10A7A1CF-46D8-468B-B618-B737C27CCF5C}" destId="{3BC21C2A-0E39-4164-A674-A6C2665F25B8}" srcOrd="2" destOrd="0" parTransId="{48AE575C-794D-420F-B2C4-86570F2B587A}" sibTransId="{197E1A62-149D-4E21-971F-FED537642944}"/>
    <dgm:cxn modelId="{3B9E9D97-B3A3-4DD4-B608-27017768BE0F}" srcId="{EF01BE1C-A5D1-4D92-AAE3-AD9D57FE21D8}" destId="{D05836B6-8015-4A58-96E2-EA9CEDE1E945}" srcOrd="0" destOrd="0" parTransId="{8000DC54-D95C-4824-8607-C4E3ED9CBAB7}" sibTransId="{F28388ED-DC63-4199-88CB-4BEC65179073}"/>
    <dgm:cxn modelId="{C8E80AD4-AB1D-4E20-9C85-A714A491C839}" type="presOf" srcId="{C1993A3F-BDDF-49CA-92F3-001FCD4B5ECF}" destId="{74E7ADD7-3718-48BA-BDCC-EA4B1E300679}" srcOrd="0" destOrd="0" presId="urn:microsoft.com/office/officeart/2018/2/layout/IconVerticalSolidList"/>
    <dgm:cxn modelId="{150B87DD-CDEF-465E-802C-FC652D5B377B}" type="presOf" srcId="{10A7A1CF-46D8-468B-B618-B737C27CCF5C}" destId="{89E722B0-5BC9-45CC-B3EC-274C32794D76}" srcOrd="0" destOrd="0" presId="urn:microsoft.com/office/officeart/2018/2/layout/IconVerticalSolidList"/>
    <dgm:cxn modelId="{839D2F49-12E0-4C3C-A1BD-80BD73188BA2}" type="presParOf" srcId="{89E722B0-5BC9-45CC-B3EC-274C32794D76}" destId="{12B99EEB-DBA2-4C09-9A24-DB4E094DEB67}" srcOrd="0" destOrd="0" presId="urn:microsoft.com/office/officeart/2018/2/layout/IconVerticalSolidList"/>
    <dgm:cxn modelId="{F3A972D0-E24C-4F28-AE11-89FAC2D2E2FF}" type="presParOf" srcId="{12B99EEB-DBA2-4C09-9A24-DB4E094DEB67}" destId="{649B1A10-D35E-4A1A-B696-41A4E9383826}" srcOrd="0" destOrd="0" presId="urn:microsoft.com/office/officeart/2018/2/layout/IconVerticalSolidList"/>
    <dgm:cxn modelId="{246F1BCB-42F7-4B9D-B82A-B58A855CFF59}" type="presParOf" srcId="{12B99EEB-DBA2-4C09-9A24-DB4E094DEB67}" destId="{52B54A27-1595-4ADB-9119-FB4D87DD87B0}" srcOrd="1" destOrd="0" presId="urn:microsoft.com/office/officeart/2018/2/layout/IconVerticalSolidList"/>
    <dgm:cxn modelId="{2B4DD28C-421E-4672-914C-25B1517F9C9D}" type="presParOf" srcId="{12B99EEB-DBA2-4C09-9A24-DB4E094DEB67}" destId="{8C168991-6436-4D6D-87A2-3BAEDD8339CE}" srcOrd="2" destOrd="0" presId="urn:microsoft.com/office/officeart/2018/2/layout/IconVerticalSolidList"/>
    <dgm:cxn modelId="{70115EEB-EDDD-41D8-A583-3052216BDDF8}" type="presParOf" srcId="{12B99EEB-DBA2-4C09-9A24-DB4E094DEB67}" destId="{6E6681CA-AB9E-4837-B442-B118F871B4F5}" srcOrd="3" destOrd="0" presId="urn:microsoft.com/office/officeart/2018/2/layout/IconVerticalSolidList"/>
    <dgm:cxn modelId="{C2541F74-9D65-4A3D-B213-29A76754B178}" type="presParOf" srcId="{12B99EEB-DBA2-4C09-9A24-DB4E094DEB67}" destId="{74E7ADD7-3718-48BA-BDCC-EA4B1E300679}" srcOrd="4" destOrd="0" presId="urn:microsoft.com/office/officeart/2018/2/layout/IconVerticalSolidList"/>
    <dgm:cxn modelId="{24FA7869-9F2A-4DA2-B12F-AACBF2584FB9}" type="presParOf" srcId="{89E722B0-5BC9-45CC-B3EC-274C32794D76}" destId="{4D75BB52-3C3E-4D16-9BBF-55FB2A3F6D89}" srcOrd="1" destOrd="0" presId="urn:microsoft.com/office/officeart/2018/2/layout/IconVerticalSolidList"/>
    <dgm:cxn modelId="{3EB6BBBA-7045-4E83-A17F-EF966206D5F1}" type="presParOf" srcId="{89E722B0-5BC9-45CC-B3EC-274C32794D76}" destId="{4EB53904-7E65-4997-8B77-9BEC42277D86}" srcOrd="2" destOrd="0" presId="urn:microsoft.com/office/officeart/2018/2/layout/IconVerticalSolidList"/>
    <dgm:cxn modelId="{E9A84088-E871-4D3F-9905-DF7EA049528A}" type="presParOf" srcId="{4EB53904-7E65-4997-8B77-9BEC42277D86}" destId="{30F69CC1-F3BF-4E43-9A5D-A5E17470149A}" srcOrd="0" destOrd="0" presId="urn:microsoft.com/office/officeart/2018/2/layout/IconVerticalSolidList"/>
    <dgm:cxn modelId="{971F45AA-6C3E-4071-9A1B-9CE407163C17}" type="presParOf" srcId="{4EB53904-7E65-4997-8B77-9BEC42277D86}" destId="{CA931371-0DF3-4DC6-85CB-E6A0046186FE}" srcOrd="1" destOrd="0" presId="urn:microsoft.com/office/officeart/2018/2/layout/IconVerticalSolidList"/>
    <dgm:cxn modelId="{6B954DB9-4396-4D3D-AC65-83225F6D64D7}" type="presParOf" srcId="{4EB53904-7E65-4997-8B77-9BEC42277D86}" destId="{0F844A53-1D59-4E7D-8F47-424481D28A28}" srcOrd="2" destOrd="0" presId="urn:microsoft.com/office/officeart/2018/2/layout/IconVerticalSolidList"/>
    <dgm:cxn modelId="{8AA778DF-912D-4DF7-A7A5-2DAC69A535C3}" type="presParOf" srcId="{4EB53904-7E65-4997-8B77-9BEC42277D86}" destId="{E0C550CB-88E8-4363-A2EB-44A99555120E}" srcOrd="3" destOrd="0" presId="urn:microsoft.com/office/officeart/2018/2/layout/IconVerticalSolidList"/>
    <dgm:cxn modelId="{F3ABDBDD-724E-4FBF-AEEB-5373F04D3973}" type="presParOf" srcId="{4EB53904-7E65-4997-8B77-9BEC42277D86}" destId="{6610D35F-00DC-445E-AFC1-6676A9FA1229}" srcOrd="4" destOrd="0" presId="urn:microsoft.com/office/officeart/2018/2/layout/IconVerticalSolidList"/>
    <dgm:cxn modelId="{5ABAC840-457F-459E-8CC2-D9FAE67C2FF8}" type="presParOf" srcId="{89E722B0-5BC9-45CC-B3EC-274C32794D76}" destId="{A8E8B8A4-3D66-4ECA-AF67-CF1C6521EB6B}" srcOrd="3" destOrd="0" presId="urn:microsoft.com/office/officeart/2018/2/layout/IconVerticalSolidList"/>
    <dgm:cxn modelId="{C5BA260F-393A-426A-A572-567CE085C2E4}" type="presParOf" srcId="{89E722B0-5BC9-45CC-B3EC-274C32794D76}" destId="{888EB5DD-A340-4E01-AF86-E63E03301250}" srcOrd="4" destOrd="0" presId="urn:microsoft.com/office/officeart/2018/2/layout/IconVerticalSolidList"/>
    <dgm:cxn modelId="{B6B41508-FBE3-4199-87F3-051A6B540FD1}" type="presParOf" srcId="{888EB5DD-A340-4E01-AF86-E63E03301250}" destId="{C80B33E6-7BF3-498D-BD57-9D156B9BEF3B}" srcOrd="0" destOrd="0" presId="urn:microsoft.com/office/officeart/2018/2/layout/IconVerticalSolidList"/>
    <dgm:cxn modelId="{EA529043-C96B-4B04-B18D-73BCEFF9CD37}" type="presParOf" srcId="{888EB5DD-A340-4E01-AF86-E63E03301250}" destId="{F29B3E3B-F3C2-49F5-A47B-9A0744B941AD}" srcOrd="1" destOrd="0" presId="urn:microsoft.com/office/officeart/2018/2/layout/IconVerticalSolidList"/>
    <dgm:cxn modelId="{0C735D0E-5E96-4D9B-BE70-E876DE0D4147}" type="presParOf" srcId="{888EB5DD-A340-4E01-AF86-E63E03301250}" destId="{32117741-3927-4B92-A956-DD6FEE0940CD}" srcOrd="2" destOrd="0" presId="urn:microsoft.com/office/officeart/2018/2/layout/IconVerticalSolidList"/>
    <dgm:cxn modelId="{9BD4C4AE-1ADF-4450-B960-CDC29BE8B5B6}" type="presParOf" srcId="{888EB5DD-A340-4E01-AF86-E63E03301250}" destId="{407FF52B-D17C-410F-A775-45250FF82DF3}" srcOrd="3" destOrd="0" presId="urn:microsoft.com/office/officeart/2018/2/layout/IconVerticalSolidList"/>
    <dgm:cxn modelId="{C728E1B9-A10C-493A-B71B-C89DB96F7C14}" type="presParOf" srcId="{888EB5DD-A340-4E01-AF86-E63E03301250}" destId="{573A5FDE-4B34-4E89-A740-0DB120D43B67}" srcOrd="4" destOrd="0" presId="urn:microsoft.com/office/officeart/2018/2/layout/IconVerticalSolidList"/>
    <dgm:cxn modelId="{4AB4B8C5-6B0D-4DCA-B8F7-6591E8959838}" type="presParOf" srcId="{89E722B0-5BC9-45CC-B3EC-274C32794D76}" destId="{E4171ED6-12FE-4425-A215-E92226560799}" srcOrd="5" destOrd="0" presId="urn:microsoft.com/office/officeart/2018/2/layout/IconVerticalSolidList"/>
    <dgm:cxn modelId="{AB234593-F990-4888-85FA-529F5786F913}" type="presParOf" srcId="{89E722B0-5BC9-45CC-B3EC-274C32794D76}" destId="{FAC168D0-52E7-4DF9-9352-3C4878DA7501}" srcOrd="6" destOrd="0" presId="urn:microsoft.com/office/officeart/2018/2/layout/IconVerticalSolidList"/>
    <dgm:cxn modelId="{DF842203-7A16-4C7B-885F-BA3CF53BF912}" type="presParOf" srcId="{FAC168D0-52E7-4DF9-9352-3C4878DA7501}" destId="{74F61A3E-E292-4A65-8742-64B74569CBFF}" srcOrd="0" destOrd="0" presId="urn:microsoft.com/office/officeart/2018/2/layout/IconVerticalSolidList"/>
    <dgm:cxn modelId="{13BA4F51-DA2B-432F-9714-D18BD2DF29E5}" type="presParOf" srcId="{FAC168D0-52E7-4DF9-9352-3C4878DA7501}" destId="{2D9167D9-68DB-48F5-9E47-164D5FF4B194}" srcOrd="1" destOrd="0" presId="urn:microsoft.com/office/officeart/2018/2/layout/IconVerticalSolidList"/>
    <dgm:cxn modelId="{16DC5E84-6AFD-49A2-B9F0-64E79725BBFA}" type="presParOf" srcId="{FAC168D0-52E7-4DF9-9352-3C4878DA7501}" destId="{152613F5-2C88-4D4B-BF2D-599E5053C66D}" srcOrd="2" destOrd="0" presId="urn:microsoft.com/office/officeart/2018/2/layout/IconVerticalSolidList"/>
    <dgm:cxn modelId="{E507EEC6-2A40-44CB-A78F-A4D9F3CF308F}" type="presParOf" srcId="{FAC168D0-52E7-4DF9-9352-3C4878DA7501}" destId="{6DDE1438-F9B9-44EF-B0BD-E64899279962}" srcOrd="3" destOrd="0" presId="urn:microsoft.com/office/officeart/2018/2/layout/IconVerticalSolidList"/>
    <dgm:cxn modelId="{B3722F01-BD93-4C0F-B13D-8E35187636C5}" type="presParOf" srcId="{89E722B0-5BC9-45CC-B3EC-274C32794D76}" destId="{62D532A6-107C-4EEE-9B5A-E401F8211D57}" srcOrd="7" destOrd="0" presId="urn:microsoft.com/office/officeart/2018/2/layout/IconVerticalSolidList"/>
    <dgm:cxn modelId="{FACE26A6-E775-42B5-B45B-19B0E950ACCB}" type="presParOf" srcId="{89E722B0-5BC9-45CC-B3EC-274C32794D76}" destId="{13296393-82E9-4AE1-8E51-80E3097703A4}" srcOrd="8" destOrd="0" presId="urn:microsoft.com/office/officeart/2018/2/layout/IconVerticalSolidList"/>
    <dgm:cxn modelId="{45D62C01-EA48-4442-83F2-20ED2E0425A4}" type="presParOf" srcId="{13296393-82E9-4AE1-8E51-80E3097703A4}" destId="{26594FA8-9B20-4354-A028-7C262A0EAE46}" srcOrd="0" destOrd="0" presId="urn:microsoft.com/office/officeart/2018/2/layout/IconVerticalSolidList"/>
    <dgm:cxn modelId="{64FBB5AA-6206-40CC-A66E-A33BD784D4C1}" type="presParOf" srcId="{13296393-82E9-4AE1-8E51-80E3097703A4}" destId="{9BC658F7-C0F5-418D-8694-50680D11A972}" srcOrd="1" destOrd="0" presId="urn:microsoft.com/office/officeart/2018/2/layout/IconVerticalSolidList"/>
    <dgm:cxn modelId="{04C89A30-031B-42BD-8DBD-A69564B6DFD1}" type="presParOf" srcId="{13296393-82E9-4AE1-8E51-80E3097703A4}" destId="{B32F060D-C5B1-476D-B481-D4EDD44AA033}" srcOrd="2" destOrd="0" presId="urn:microsoft.com/office/officeart/2018/2/layout/IconVerticalSolidList"/>
    <dgm:cxn modelId="{E72C797D-A0CB-48B1-98BA-325DD1882481}" type="presParOf" srcId="{13296393-82E9-4AE1-8E51-80E3097703A4}" destId="{A6F3F717-F9DC-40A1-8B8C-04EFCEAB068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B06C628-EEC0-4988-85AC-C981A347D15C}" type="doc">
      <dgm:prSet loTypeId="urn:microsoft.com/office/officeart/2005/8/layout/hProcess9" loCatId="process" qsTypeId="urn:microsoft.com/office/officeart/2005/8/quickstyle/simple1" qsCatId="simple" csTypeId="urn:microsoft.com/office/officeart/2005/8/colors/accent6_2" csCatId="accent6" phldr="1"/>
      <dgm:spPr/>
      <dgm:t>
        <a:bodyPr/>
        <a:lstStyle/>
        <a:p>
          <a:endParaRPr lang="en-US"/>
        </a:p>
      </dgm:t>
    </dgm:pt>
    <dgm:pt modelId="{E5933C9D-031D-42FD-838D-110D85FF32A5}">
      <dgm:prSet phldrT="[Text]" custT="1"/>
      <dgm:spPr/>
      <dgm:t>
        <a:bodyPr/>
        <a:lstStyle/>
        <a:p>
          <a:r>
            <a:rPr lang="en-US" sz="2600">
              <a:solidFill>
                <a:schemeClr val="tx1"/>
              </a:solidFill>
            </a:rPr>
            <a:t>Review Period</a:t>
          </a:r>
        </a:p>
        <a:p>
          <a:r>
            <a:rPr lang="en-US" sz="2000">
              <a:solidFill>
                <a:schemeClr val="tx1"/>
              </a:solidFill>
            </a:rPr>
            <a:t>August – October</a:t>
          </a:r>
        </a:p>
      </dgm:t>
    </dgm:pt>
    <dgm:pt modelId="{269E170D-4364-41D5-AEED-A3AE5B327935}" type="parTrans" cxnId="{E6F90D53-5F84-4A0B-85F8-30B5840ADD3D}">
      <dgm:prSet/>
      <dgm:spPr/>
      <dgm:t>
        <a:bodyPr/>
        <a:lstStyle/>
        <a:p>
          <a:endParaRPr lang="en-US">
            <a:solidFill>
              <a:schemeClr val="tx1"/>
            </a:solidFill>
          </a:endParaRPr>
        </a:p>
      </dgm:t>
    </dgm:pt>
    <dgm:pt modelId="{52D35F21-8F79-4E5B-9FB3-04ADF78ADE62}" type="sibTrans" cxnId="{E6F90D53-5F84-4A0B-85F8-30B5840ADD3D}">
      <dgm:prSet/>
      <dgm:spPr/>
      <dgm:t>
        <a:bodyPr/>
        <a:lstStyle/>
        <a:p>
          <a:endParaRPr lang="en-US">
            <a:solidFill>
              <a:schemeClr val="tx1"/>
            </a:solidFill>
          </a:endParaRPr>
        </a:p>
      </dgm:t>
    </dgm:pt>
    <dgm:pt modelId="{E92A4680-4ABC-4CD0-A67D-B4A9C8933028}">
      <dgm:prSet phldrT="[Text]" custT="1"/>
      <dgm:spPr/>
      <dgm:t>
        <a:bodyPr/>
        <a:lstStyle/>
        <a:p>
          <a:r>
            <a:rPr lang="en-US" sz="2600">
              <a:solidFill>
                <a:schemeClr val="tx1"/>
              </a:solidFill>
            </a:rPr>
            <a:t>Decision Making</a:t>
          </a:r>
        </a:p>
        <a:p>
          <a:r>
            <a:rPr lang="en-US" sz="2000">
              <a:solidFill>
                <a:schemeClr val="tx1"/>
              </a:solidFill>
            </a:rPr>
            <a:t>October–December</a:t>
          </a:r>
        </a:p>
      </dgm:t>
    </dgm:pt>
    <dgm:pt modelId="{7F81C492-8A55-4E06-9239-3BA238420207}" type="parTrans" cxnId="{62A4BBF0-7344-471A-9669-1B92BF3F9529}">
      <dgm:prSet/>
      <dgm:spPr/>
      <dgm:t>
        <a:bodyPr/>
        <a:lstStyle/>
        <a:p>
          <a:endParaRPr lang="en-US">
            <a:solidFill>
              <a:schemeClr val="tx1"/>
            </a:solidFill>
          </a:endParaRPr>
        </a:p>
      </dgm:t>
    </dgm:pt>
    <dgm:pt modelId="{721C5A9B-E339-4441-9204-0E46C44C2E6A}" type="sibTrans" cxnId="{62A4BBF0-7344-471A-9669-1B92BF3F9529}">
      <dgm:prSet/>
      <dgm:spPr/>
      <dgm:t>
        <a:bodyPr/>
        <a:lstStyle/>
        <a:p>
          <a:endParaRPr lang="en-US">
            <a:solidFill>
              <a:schemeClr val="tx1"/>
            </a:solidFill>
          </a:endParaRPr>
        </a:p>
      </dgm:t>
    </dgm:pt>
    <dgm:pt modelId="{C2108D01-1AD7-4B11-A8C1-0784B6F3C9F3}">
      <dgm:prSet phldrT="[Text]" custT="1"/>
      <dgm:spPr/>
      <dgm:t>
        <a:bodyPr/>
        <a:lstStyle/>
        <a:p>
          <a:r>
            <a:rPr lang="en-US" sz="2600">
              <a:solidFill>
                <a:schemeClr val="tx1"/>
              </a:solidFill>
            </a:rPr>
            <a:t>Open Period</a:t>
          </a:r>
        </a:p>
        <a:p>
          <a:r>
            <a:rPr lang="en-US" sz="2000">
              <a:solidFill>
                <a:schemeClr val="tx1"/>
              </a:solidFill>
            </a:rPr>
            <a:t>June – July</a:t>
          </a:r>
        </a:p>
      </dgm:t>
    </dgm:pt>
    <dgm:pt modelId="{47E3BF4E-1EF5-4EF9-A87F-68D0D8E7F048}" type="sibTrans" cxnId="{D571D7F5-7231-4573-BB53-F832B4F86446}">
      <dgm:prSet/>
      <dgm:spPr/>
      <dgm:t>
        <a:bodyPr/>
        <a:lstStyle/>
        <a:p>
          <a:endParaRPr lang="en-US">
            <a:solidFill>
              <a:schemeClr val="tx1"/>
            </a:solidFill>
          </a:endParaRPr>
        </a:p>
      </dgm:t>
    </dgm:pt>
    <dgm:pt modelId="{BA7F0899-28B7-479B-9AB3-02176B751E43}" type="parTrans" cxnId="{D571D7F5-7231-4573-BB53-F832B4F86446}">
      <dgm:prSet/>
      <dgm:spPr/>
      <dgm:t>
        <a:bodyPr/>
        <a:lstStyle/>
        <a:p>
          <a:endParaRPr lang="en-US">
            <a:solidFill>
              <a:schemeClr val="tx1"/>
            </a:solidFill>
          </a:endParaRPr>
        </a:p>
      </dgm:t>
    </dgm:pt>
    <dgm:pt modelId="{E48F7309-9696-42CB-8920-D5694F00ED5C}">
      <dgm:prSet custT="1"/>
      <dgm:spPr/>
      <dgm:t>
        <a:bodyPr/>
        <a:lstStyle/>
        <a:p>
          <a:r>
            <a:rPr lang="en-US" sz="2600">
              <a:solidFill>
                <a:schemeClr val="tx1"/>
              </a:solidFill>
            </a:rPr>
            <a:t>Spending Plan Release</a:t>
          </a:r>
        </a:p>
        <a:p>
          <a:r>
            <a:rPr lang="en-US" sz="2000">
              <a:solidFill>
                <a:schemeClr val="tx1"/>
              </a:solidFill>
            </a:rPr>
            <a:t>Tentatively Februrary</a:t>
          </a:r>
        </a:p>
      </dgm:t>
    </dgm:pt>
    <dgm:pt modelId="{1E5B58C6-D224-40F8-87CF-76DE8B71A49E}" type="sibTrans" cxnId="{A0160E51-E439-4C7B-BA52-948A82DCE327}">
      <dgm:prSet/>
      <dgm:spPr/>
      <dgm:t>
        <a:bodyPr/>
        <a:lstStyle/>
        <a:p>
          <a:endParaRPr lang="en-US">
            <a:solidFill>
              <a:schemeClr val="tx1"/>
            </a:solidFill>
          </a:endParaRPr>
        </a:p>
      </dgm:t>
    </dgm:pt>
    <dgm:pt modelId="{C4C0689C-5BB3-4E0D-8208-4B7E29D3D342}" type="parTrans" cxnId="{A0160E51-E439-4C7B-BA52-948A82DCE327}">
      <dgm:prSet/>
      <dgm:spPr/>
      <dgm:t>
        <a:bodyPr/>
        <a:lstStyle/>
        <a:p>
          <a:endParaRPr lang="en-US">
            <a:solidFill>
              <a:schemeClr val="tx1"/>
            </a:solidFill>
          </a:endParaRPr>
        </a:p>
      </dgm:t>
    </dgm:pt>
    <dgm:pt modelId="{567E7F21-6462-49F1-9440-C79CF3E314DB}" type="pres">
      <dgm:prSet presAssocID="{EB06C628-EEC0-4988-85AC-C981A347D15C}" presName="CompostProcess" presStyleCnt="0">
        <dgm:presLayoutVars>
          <dgm:dir/>
          <dgm:resizeHandles val="exact"/>
        </dgm:presLayoutVars>
      </dgm:prSet>
      <dgm:spPr/>
    </dgm:pt>
    <dgm:pt modelId="{31261493-441A-43B0-B57E-DC40CE9D1B9D}" type="pres">
      <dgm:prSet presAssocID="{EB06C628-EEC0-4988-85AC-C981A347D15C}" presName="arrow" presStyleLbl="bgShp" presStyleIdx="0" presStyleCnt="1"/>
      <dgm:spPr/>
    </dgm:pt>
    <dgm:pt modelId="{1D316BA0-50A3-47D9-9071-F9001D32F66C}" type="pres">
      <dgm:prSet presAssocID="{EB06C628-EEC0-4988-85AC-C981A347D15C}" presName="linearProcess" presStyleCnt="0"/>
      <dgm:spPr/>
    </dgm:pt>
    <dgm:pt modelId="{D3A4942D-7ECB-4EE8-B8FB-A26D67BE9C60}" type="pres">
      <dgm:prSet presAssocID="{C2108D01-1AD7-4B11-A8C1-0784B6F3C9F3}" presName="textNode" presStyleLbl="node1" presStyleIdx="0" presStyleCnt="4" custLinFactNeighborX="78199" custLinFactNeighborY="1868">
        <dgm:presLayoutVars>
          <dgm:bulletEnabled val="1"/>
        </dgm:presLayoutVars>
      </dgm:prSet>
      <dgm:spPr/>
    </dgm:pt>
    <dgm:pt modelId="{055782B2-C031-4EE3-BBC3-51DBE1DA403A}" type="pres">
      <dgm:prSet presAssocID="{47E3BF4E-1EF5-4EF9-A87F-68D0D8E7F048}" presName="sibTrans" presStyleCnt="0"/>
      <dgm:spPr/>
    </dgm:pt>
    <dgm:pt modelId="{C4A89E92-25ED-4D81-8439-0572127354BB}" type="pres">
      <dgm:prSet presAssocID="{E5933C9D-031D-42FD-838D-110D85FF32A5}" presName="textNode" presStyleLbl="node1" presStyleIdx="1" presStyleCnt="4" custLinFactNeighborX="44875" custLinFactNeighborY="2177">
        <dgm:presLayoutVars>
          <dgm:bulletEnabled val="1"/>
        </dgm:presLayoutVars>
      </dgm:prSet>
      <dgm:spPr/>
    </dgm:pt>
    <dgm:pt modelId="{4C5AED02-95CB-4080-B2CB-0F3ABF044F5F}" type="pres">
      <dgm:prSet presAssocID="{52D35F21-8F79-4E5B-9FB3-04ADF78ADE62}" presName="sibTrans" presStyleCnt="0"/>
      <dgm:spPr/>
    </dgm:pt>
    <dgm:pt modelId="{BAE9E73B-0E32-41D8-B7A0-87C965A732E5}" type="pres">
      <dgm:prSet presAssocID="{E92A4680-4ABC-4CD0-A67D-B4A9C8933028}" presName="textNode" presStyleLbl="node1" presStyleIdx="2" presStyleCnt="4" custLinFactNeighborX="18988" custLinFactNeighborY="2964">
        <dgm:presLayoutVars>
          <dgm:bulletEnabled val="1"/>
        </dgm:presLayoutVars>
      </dgm:prSet>
      <dgm:spPr/>
    </dgm:pt>
    <dgm:pt modelId="{7ADAB3EC-15E3-418B-8FAF-54E75B988A53}" type="pres">
      <dgm:prSet presAssocID="{721C5A9B-E339-4441-9204-0E46C44C2E6A}" presName="sibTrans" presStyleCnt="0"/>
      <dgm:spPr/>
    </dgm:pt>
    <dgm:pt modelId="{6905A7BE-3E25-4B59-A305-B757802A87EF}" type="pres">
      <dgm:prSet presAssocID="{E48F7309-9696-42CB-8920-D5694F00ED5C}" presName="textNode" presStyleLbl="node1" presStyleIdx="3" presStyleCnt="4">
        <dgm:presLayoutVars>
          <dgm:bulletEnabled val="1"/>
        </dgm:presLayoutVars>
      </dgm:prSet>
      <dgm:spPr/>
    </dgm:pt>
  </dgm:ptLst>
  <dgm:cxnLst>
    <dgm:cxn modelId="{43C8D921-C477-4D43-B9A3-DA06B8638174}" type="presOf" srcId="{E92A4680-4ABC-4CD0-A67D-B4A9C8933028}" destId="{BAE9E73B-0E32-41D8-B7A0-87C965A732E5}" srcOrd="0" destOrd="0" presId="urn:microsoft.com/office/officeart/2005/8/layout/hProcess9"/>
    <dgm:cxn modelId="{97121723-2E19-4689-BBB4-1E7FE5D7C63E}" type="presOf" srcId="{EB06C628-EEC0-4988-85AC-C981A347D15C}" destId="{567E7F21-6462-49F1-9440-C79CF3E314DB}" srcOrd="0" destOrd="0" presId="urn:microsoft.com/office/officeart/2005/8/layout/hProcess9"/>
    <dgm:cxn modelId="{B18D524F-3DBC-4CED-9430-3D2CBA215F7C}" type="presOf" srcId="{E48F7309-9696-42CB-8920-D5694F00ED5C}" destId="{6905A7BE-3E25-4B59-A305-B757802A87EF}" srcOrd="0" destOrd="0" presId="urn:microsoft.com/office/officeart/2005/8/layout/hProcess9"/>
    <dgm:cxn modelId="{A0160E51-E439-4C7B-BA52-948A82DCE327}" srcId="{EB06C628-EEC0-4988-85AC-C981A347D15C}" destId="{E48F7309-9696-42CB-8920-D5694F00ED5C}" srcOrd="3" destOrd="0" parTransId="{C4C0689C-5BB3-4E0D-8208-4B7E29D3D342}" sibTransId="{1E5B58C6-D224-40F8-87CF-76DE8B71A49E}"/>
    <dgm:cxn modelId="{E6F90D53-5F84-4A0B-85F8-30B5840ADD3D}" srcId="{EB06C628-EEC0-4988-85AC-C981A347D15C}" destId="{E5933C9D-031D-42FD-838D-110D85FF32A5}" srcOrd="1" destOrd="0" parTransId="{269E170D-4364-41D5-AEED-A3AE5B327935}" sibTransId="{52D35F21-8F79-4E5B-9FB3-04ADF78ADE62}"/>
    <dgm:cxn modelId="{23AB8DA8-ED21-406A-BB5C-C310B6CDB57D}" type="presOf" srcId="{E5933C9D-031D-42FD-838D-110D85FF32A5}" destId="{C4A89E92-25ED-4D81-8439-0572127354BB}" srcOrd="0" destOrd="0" presId="urn:microsoft.com/office/officeart/2005/8/layout/hProcess9"/>
    <dgm:cxn modelId="{CBB021E4-81B5-476A-BC76-02B1299AECCE}" type="presOf" srcId="{C2108D01-1AD7-4B11-A8C1-0784B6F3C9F3}" destId="{D3A4942D-7ECB-4EE8-B8FB-A26D67BE9C60}" srcOrd="0" destOrd="0" presId="urn:microsoft.com/office/officeart/2005/8/layout/hProcess9"/>
    <dgm:cxn modelId="{62A4BBF0-7344-471A-9669-1B92BF3F9529}" srcId="{EB06C628-EEC0-4988-85AC-C981A347D15C}" destId="{E92A4680-4ABC-4CD0-A67D-B4A9C8933028}" srcOrd="2" destOrd="0" parTransId="{7F81C492-8A55-4E06-9239-3BA238420207}" sibTransId="{721C5A9B-E339-4441-9204-0E46C44C2E6A}"/>
    <dgm:cxn modelId="{D571D7F5-7231-4573-BB53-F832B4F86446}" srcId="{EB06C628-EEC0-4988-85AC-C981A347D15C}" destId="{C2108D01-1AD7-4B11-A8C1-0784B6F3C9F3}" srcOrd="0" destOrd="0" parTransId="{BA7F0899-28B7-479B-9AB3-02176B751E43}" sibTransId="{47E3BF4E-1EF5-4EF9-A87F-68D0D8E7F048}"/>
    <dgm:cxn modelId="{B935034A-1654-4E85-8A3A-E662A8E51E8D}" type="presParOf" srcId="{567E7F21-6462-49F1-9440-C79CF3E314DB}" destId="{31261493-441A-43B0-B57E-DC40CE9D1B9D}" srcOrd="0" destOrd="0" presId="urn:microsoft.com/office/officeart/2005/8/layout/hProcess9"/>
    <dgm:cxn modelId="{F24FF4C1-7C05-480A-B016-45EADF48A210}" type="presParOf" srcId="{567E7F21-6462-49F1-9440-C79CF3E314DB}" destId="{1D316BA0-50A3-47D9-9071-F9001D32F66C}" srcOrd="1" destOrd="0" presId="urn:microsoft.com/office/officeart/2005/8/layout/hProcess9"/>
    <dgm:cxn modelId="{7CBDEBD3-C4F8-4A75-AF9F-ACFD0B5F56DC}" type="presParOf" srcId="{1D316BA0-50A3-47D9-9071-F9001D32F66C}" destId="{D3A4942D-7ECB-4EE8-B8FB-A26D67BE9C60}" srcOrd="0" destOrd="0" presId="urn:microsoft.com/office/officeart/2005/8/layout/hProcess9"/>
    <dgm:cxn modelId="{2577E3D8-3C80-4699-BF1E-C9C9286D34BD}" type="presParOf" srcId="{1D316BA0-50A3-47D9-9071-F9001D32F66C}" destId="{055782B2-C031-4EE3-BBC3-51DBE1DA403A}" srcOrd="1" destOrd="0" presId="urn:microsoft.com/office/officeart/2005/8/layout/hProcess9"/>
    <dgm:cxn modelId="{A054F550-A66F-41B7-BCDA-225C90125B6D}" type="presParOf" srcId="{1D316BA0-50A3-47D9-9071-F9001D32F66C}" destId="{C4A89E92-25ED-4D81-8439-0572127354BB}" srcOrd="2" destOrd="0" presId="urn:microsoft.com/office/officeart/2005/8/layout/hProcess9"/>
    <dgm:cxn modelId="{AC11DA3A-AABA-454E-9319-4CDA07FE0C7A}" type="presParOf" srcId="{1D316BA0-50A3-47D9-9071-F9001D32F66C}" destId="{4C5AED02-95CB-4080-B2CB-0F3ABF044F5F}" srcOrd="3" destOrd="0" presId="urn:microsoft.com/office/officeart/2005/8/layout/hProcess9"/>
    <dgm:cxn modelId="{DDA34CBB-473F-42C6-98D0-36FAB3A24F6B}" type="presParOf" srcId="{1D316BA0-50A3-47D9-9071-F9001D32F66C}" destId="{BAE9E73B-0E32-41D8-B7A0-87C965A732E5}" srcOrd="4" destOrd="0" presId="urn:microsoft.com/office/officeart/2005/8/layout/hProcess9"/>
    <dgm:cxn modelId="{5C71E0CE-45C5-4539-9BAE-13628AD31004}" type="presParOf" srcId="{1D316BA0-50A3-47D9-9071-F9001D32F66C}" destId="{7ADAB3EC-15E3-418B-8FAF-54E75B988A53}" srcOrd="5" destOrd="0" presId="urn:microsoft.com/office/officeart/2005/8/layout/hProcess9"/>
    <dgm:cxn modelId="{B6648CDA-F943-4F55-9739-33BC5948E482}" type="presParOf" srcId="{1D316BA0-50A3-47D9-9071-F9001D32F66C}" destId="{6905A7BE-3E25-4B59-A305-B757802A87EF}"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C5E127-41E2-4A87-86B4-063CDFE27898}">
      <dsp:nvSpPr>
        <dsp:cNvPr id="0" name=""/>
        <dsp:cNvSpPr/>
      </dsp:nvSpPr>
      <dsp:spPr>
        <a:xfrm>
          <a:off x="0" y="1187169"/>
          <a:ext cx="6833343" cy="327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2A9BE4-A3E9-4555-90DD-FF4E732EF46F}">
      <dsp:nvSpPr>
        <dsp:cNvPr id="0" name=""/>
        <dsp:cNvSpPr/>
      </dsp:nvSpPr>
      <dsp:spPr>
        <a:xfrm>
          <a:off x="341667" y="995290"/>
          <a:ext cx="4783340" cy="383760"/>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799" tIns="0" rIns="180799" bIns="0" numCol="1" spcCol="1270" anchor="ctr" anchorCtr="0">
          <a:noAutofit/>
        </a:bodyPr>
        <a:lstStyle/>
        <a:p>
          <a:pPr marL="0" lvl="0" indent="0" algn="l" defTabSz="577850">
            <a:lnSpc>
              <a:spcPct val="90000"/>
            </a:lnSpc>
            <a:spcBef>
              <a:spcPct val="0"/>
            </a:spcBef>
            <a:spcAft>
              <a:spcPct val="35000"/>
            </a:spcAft>
            <a:buNone/>
          </a:pPr>
          <a:r>
            <a:rPr lang="en-US" sz="1300" kern="1200">
              <a:solidFill>
                <a:sysClr val="windowText" lastClr="000000"/>
              </a:solidFill>
              <a:latin typeface="Amasis MT Pro Medium" panose="020F0502020204030204" pitchFamily="18" charset="0"/>
            </a:rPr>
            <a:t>Overview of PPA 7721</a:t>
          </a:r>
        </a:p>
      </dsp:txBody>
      <dsp:txXfrm>
        <a:off x="360401" y="1014024"/>
        <a:ext cx="4745872" cy="346292"/>
      </dsp:txXfrm>
    </dsp:sp>
    <dsp:sp modelId="{7ED0823C-E104-44FA-86FC-1B9C02FF663F}">
      <dsp:nvSpPr>
        <dsp:cNvPr id="0" name=""/>
        <dsp:cNvSpPr/>
      </dsp:nvSpPr>
      <dsp:spPr>
        <a:xfrm>
          <a:off x="0" y="1776850"/>
          <a:ext cx="6833343" cy="327600"/>
        </a:xfrm>
        <a:prstGeom prst="rect">
          <a:avLst/>
        </a:prstGeom>
        <a:solidFill>
          <a:schemeClr val="lt1">
            <a:alpha val="90000"/>
            <a:hueOff val="0"/>
            <a:satOff val="0"/>
            <a:lumOff val="0"/>
            <a:alphaOff val="0"/>
          </a:schemeClr>
        </a:solidFill>
        <a:ln w="12700" cap="flat" cmpd="sng" algn="ctr">
          <a:solidFill>
            <a:schemeClr val="accent6">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sp>
    <dsp:sp modelId="{7F552E7D-9F6D-4177-820B-9813261CF936}">
      <dsp:nvSpPr>
        <dsp:cNvPr id="0" name=""/>
        <dsp:cNvSpPr/>
      </dsp:nvSpPr>
      <dsp:spPr>
        <a:xfrm>
          <a:off x="341667" y="1584970"/>
          <a:ext cx="4783340" cy="383760"/>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799" tIns="0" rIns="180799" bIns="0" numCol="1" spcCol="1270" anchor="ctr" anchorCtr="0">
          <a:noAutofit/>
        </a:bodyPr>
        <a:lstStyle/>
        <a:p>
          <a:pPr marL="0" lvl="0" indent="0" algn="l" defTabSz="577850">
            <a:lnSpc>
              <a:spcPct val="90000"/>
            </a:lnSpc>
            <a:spcBef>
              <a:spcPct val="0"/>
            </a:spcBef>
            <a:spcAft>
              <a:spcPct val="35000"/>
            </a:spcAft>
            <a:buNone/>
          </a:pPr>
          <a:r>
            <a:rPr lang="en-US" sz="1300" kern="1200">
              <a:solidFill>
                <a:sysClr val="windowText" lastClr="000000"/>
              </a:solidFill>
              <a:latin typeface="Amasis MT Pro Medium" panose="020F0502020204030204" pitchFamily="18" charset="0"/>
            </a:rPr>
            <a:t>PPDMDPP Goal Areas</a:t>
          </a:r>
        </a:p>
      </dsp:txBody>
      <dsp:txXfrm>
        <a:off x="360401" y="1603704"/>
        <a:ext cx="4745872" cy="346292"/>
      </dsp:txXfrm>
    </dsp:sp>
    <dsp:sp modelId="{AE655AE1-9297-41EF-91F7-688173F38DBA}">
      <dsp:nvSpPr>
        <dsp:cNvPr id="0" name=""/>
        <dsp:cNvSpPr/>
      </dsp:nvSpPr>
      <dsp:spPr>
        <a:xfrm>
          <a:off x="0" y="2366530"/>
          <a:ext cx="6833343" cy="327600"/>
        </a:xfrm>
        <a:prstGeom prst="rect">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D7E50E26-2008-42FA-9961-F6948CD504CB}">
      <dsp:nvSpPr>
        <dsp:cNvPr id="0" name=""/>
        <dsp:cNvSpPr/>
      </dsp:nvSpPr>
      <dsp:spPr>
        <a:xfrm>
          <a:off x="341667" y="2174650"/>
          <a:ext cx="4783340" cy="383760"/>
        </a:xfrm>
        <a:prstGeom prst="round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799" tIns="0" rIns="180799" bIns="0" numCol="1" spcCol="1270" anchor="ctr" anchorCtr="0">
          <a:noAutofit/>
        </a:bodyPr>
        <a:lstStyle/>
        <a:p>
          <a:pPr marL="0" lvl="0" indent="0" algn="l" defTabSz="577850">
            <a:lnSpc>
              <a:spcPct val="90000"/>
            </a:lnSpc>
            <a:spcBef>
              <a:spcPct val="0"/>
            </a:spcBef>
            <a:spcAft>
              <a:spcPct val="35000"/>
            </a:spcAft>
            <a:buNone/>
          </a:pPr>
          <a:r>
            <a:rPr lang="en-US" sz="1300" kern="1200">
              <a:solidFill>
                <a:sysClr val="windowText" lastClr="000000"/>
              </a:solidFill>
              <a:latin typeface="Amasis MT Pro Medium" panose="020F0502020204030204" pitchFamily="18" charset="0"/>
            </a:rPr>
            <a:t>The Implementation Plan</a:t>
          </a:r>
        </a:p>
      </dsp:txBody>
      <dsp:txXfrm>
        <a:off x="360401" y="2193384"/>
        <a:ext cx="4745872" cy="346292"/>
      </dsp:txXfrm>
    </dsp:sp>
    <dsp:sp modelId="{95DF5D8B-32D3-4BC2-A158-E136AF03DE48}">
      <dsp:nvSpPr>
        <dsp:cNvPr id="0" name=""/>
        <dsp:cNvSpPr/>
      </dsp:nvSpPr>
      <dsp:spPr>
        <a:xfrm>
          <a:off x="0" y="2956210"/>
          <a:ext cx="6833343" cy="327600"/>
        </a:xfrm>
        <a:prstGeom prst="rect">
          <a:avLst/>
        </a:prstGeom>
        <a:solidFill>
          <a:schemeClr val="lt1">
            <a:alpha val="90000"/>
            <a:hueOff val="0"/>
            <a:satOff val="0"/>
            <a:lumOff val="0"/>
            <a:alphaOff val="0"/>
          </a:schemeClr>
        </a:solidFill>
        <a:ln w="12700" cap="flat" cmpd="sng" algn="ctr">
          <a:solidFill>
            <a:schemeClr val="accent4">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sp>
    <dsp:sp modelId="{C261E6E2-41F5-4627-9346-8DAE80558F11}">
      <dsp:nvSpPr>
        <dsp:cNvPr id="0" name=""/>
        <dsp:cNvSpPr/>
      </dsp:nvSpPr>
      <dsp:spPr>
        <a:xfrm>
          <a:off x="341667" y="2764330"/>
          <a:ext cx="4783340" cy="383760"/>
        </a:xfrm>
        <a:prstGeom prst="round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799" tIns="0" rIns="180799" bIns="0" numCol="1" spcCol="1270" anchor="ctr" anchorCtr="0">
          <a:noAutofit/>
        </a:bodyPr>
        <a:lstStyle/>
        <a:p>
          <a:pPr marL="0" lvl="0" indent="0" algn="l" defTabSz="577850">
            <a:lnSpc>
              <a:spcPct val="90000"/>
            </a:lnSpc>
            <a:spcBef>
              <a:spcPct val="0"/>
            </a:spcBef>
            <a:spcAft>
              <a:spcPct val="35000"/>
            </a:spcAft>
            <a:buNone/>
          </a:pPr>
          <a:r>
            <a:rPr lang="en-US" sz="1300" kern="1200">
              <a:solidFill>
                <a:sysClr val="windowText" lastClr="000000"/>
              </a:solidFill>
              <a:latin typeface="Amasis MT Pro Medium" panose="020F0502020204030204" pitchFamily="18" charset="0"/>
            </a:rPr>
            <a:t>Submitting a PPDMDPP Suggestion &amp; ServiceNow</a:t>
          </a:r>
        </a:p>
      </dsp:txBody>
      <dsp:txXfrm>
        <a:off x="360401" y="2783064"/>
        <a:ext cx="4745872" cy="346292"/>
      </dsp:txXfrm>
    </dsp:sp>
    <dsp:sp modelId="{88620EC7-3B1A-4EE7-9A4C-A058297255A4}">
      <dsp:nvSpPr>
        <dsp:cNvPr id="0" name=""/>
        <dsp:cNvSpPr/>
      </dsp:nvSpPr>
      <dsp:spPr>
        <a:xfrm>
          <a:off x="0" y="3545890"/>
          <a:ext cx="6833343" cy="327600"/>
        </a:xfrm>
        <a:prstGeom prst="rect">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sp>
    <dsp:sp modelId="{9D2BB40C-2C71-45B3-A06D-0861F72FDAC0}">
      <dsp:nvSpPr>
        <dsp:cNvPr id="0" name=""/>
        <dsp:cNvSpPr/>
      </dsp:nvSpPr>
      <dsp:spPr>
        <a:xfrm>
          <a:off x="341667" y="3354010"/>
          <a:ext cx="4783340" cy="383760"/>
        </a:xfrm>
        <a:prstGeom prst="roundRect">
          <a:avLst/>
        </a:prstGeom>
        <a:solidFill>
          <a:srgbClr val="CC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799" tIns="0" rIns="180799" bIns="0" numCol="1" spcCol="1270" anchor="ctr" anchorCtr="0">
          <a:noAutofit/>
        </a:bodyPr>
        <a:lstStyle/>
        <a:p>
          <a:pPr marL="0" lvl="0" indent="0" algn="l" defTabSz="577850">
            <a:lnSpc>
              <a:spcPct val="90000"/>
            </a:lnSpc>
            <a:spcBef>
              <a:spcPct val="0"/>
            </a:spcBef>
            <a:spcAft>
              <a:spcPct val="35000"/>
            </a:spcAft>
            <a:buNone/>
          </a:pPr>
          <a:r>
            <a:rPr lang="en-US" sz="1300" kern="1200">
              <a:solidFill>
                <a:sysClr val="windowText" lastClr="000000"/>
              </a:solidFill>
              <a:latin typeface="Amasis MT Pro Medium" panose="020F0502020204030204" pitchFamily="18" charset="0"/>
            </a:rPr>
            <a:t>Things to Consider and Components of a Good Suggestion</a:t>
          </a:r>
        </a:p>
      </dsp:txBody>
      <dsp:txXfrm>
        <a:off x="360401" y="3372744"/>
        <a:ext cx="4745872" cy="346292"/>
      </dsp:txXfrm>
    </dsp:sp>
    <dsp:sp modelId="{A3A83D3E-E1B2-4E52-B27F-4BA89DBDF636}">
      <dsp:nvSpPr>
        <dsp:cNvPr id="0" name=""/>
        <dsp:cNvSpPr/>
      </dsp:nvSpPr>
      <dsp:spPr>
        <a:xfrm>
          <a:off x="0" y="4135570"/>
          <a:ext cx="6833343" cy="327600"/>
        </a:xfrm>
        <a:prstGeom prst="rect">
          <a:avLst/>
        </a:prstGeom>
        <a:solidFill>
          <a:schemeClr val="lt1">
            <a:alpha val="90000"/>
            <a:hueOff val="0"/>
            <a:satOff val="0"/>
            <a:lumOff val="0"/>
            <a:alphaOff val="0"/>
          </a:schemeClr>
        </a:solidFill>
        <a:ln w="12700" cap="flat" cmpd="sng" algn="ctr">
          <a:solidFill>
            <a:schemeClr val="accent1">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sp>
    <dsp:sp modelId="{A33E5A71-FBB7-46B3-91DB-B98FA233215D}">
      <dsp:nvSpPr>
        <dsp:cNvPr id="0" name=""/>
        <dsp:cNvSpPr/>
      </dsp:nvSpPr>
      <dsp:spPr>
        <a:xfrm>
          <a:off x="341667" y="3943690"/>
          <a:ext cx="4783340" cy="383760"/>
        </a:xfrm>
        <a:prstGeom prst="round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799" tIns="0" rIns="180799" bIns="0" numCol="1" spcCol="1270" anchor="ctr" anchorCtr="0">
          <a:noAutofit/>
        </a:bodyPr>
        <a:lstStyle/>
        <a:p>
          <a:pPr marL="0" lvl="0" indent="0" algn="l" defTabSz="577850">
            <a:lnSpc>
              <a:spcPct val="90000"/>
            </a:lnSpc>
            <a:spcBef>
              <a:spcPct val="0"/>
            </a:spcBef>
            <a:spcAft>
              <a:spcPct val="35000"/>
            </a:spcAft>
            <a:buNone/>
          </a:pPr>
          <a:r>
            <a:rPr lang="en-US" sz="1300" kern="1200">
              <a:solidFill>
                <a:sysClr val="windowText" lastClr="000000"/>
              </a:solidFill>
              <a:latin typeface="Amasis MT Pro Medium" panose="020F0502020204030204" pitchFamily="18" charset="0"/>
            </a:rPr>
            <a:t>List of Resources</a:t>
          </a:r>
        </a:p>
      </dsp:txBody>
      <dsp:txXfrm>
        <a:off x="360401" y="3962424"/>
        <a:ext cx="4745872"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664D4F-F053-4F75-BE14-3292B3E118EC}">
      <dsp:nvSpPr>
        <dsp:cNvPr id="0" name=""/>
        <dsp:cNvSpPr/>
      </dsp:nvSpPr>
      <dsp:spPr>
        <a:xfrm rot="5400000">
          <a:off x="4833252" y="-1766794"/>
          <a:ext cx="1296418" cy="5159023"/>
        </a:xfrm>
        <a:prstGeom prst="round2Same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latin typeface="Avenir Next LT Pro" panose="020B0504020202020204" pitchFamily="34" charset="0"/>
            </a:rPr>
            <a:t>Receives funds directly from PPQ</a:t>
          </a:r>
        </a:p>
        <a:p>
          <a:pPr marL="171450" lvl="1" indent="-171450" algn="l" defTabSz="844550">
            <a:lnSpc>
              <a:spcPct val="90000"/>
            </a:lnSpc>
            <a:spcBef>
              <a:spcPct val="0"/>
            </a:spcBef>
            <a:spcAft>
              <a:spcPct val="15000"/>
            </a:spcAft>
            <a:buChar char="•"/>
          </a:pPr>
          <a:r>
            <a:rPr lang="en-US" sz="1900" kern="1200" dirty="0">
              <a:latin typeface="Avenir Next LT Pro" panose="020B0504020202020204" pitchFamily="34" charset="0"/>
            </a:rPr>
            <a:t>Enters into cooperative agreement</a:t>
          </a:r>
        </a:p>
      </dsp:txBody>
      <dsp:txXfrm rot="-5400000">
        <a:off x="2901950" y="227794"/>
        <a:ext cx="5095737" cy="1169846"/>
      </dsp:txXfrm>
    </dsp:sp>
    <dsp:sp modelId="{ECDDE3FF-500E-4F98-AC14-1CEF49A70856}">
      <dsp:nvSpPr>
        <dsp:cNvPr id="0" name=""/>
        <dsp:cNvSpPr/>
      </dsp:nvSpPr>
      <dsp:spPr>
        <a:xfrm>
          <a:off x="0" y="2455"/>
          <a:ext cx="2901950" cy="1620523"/>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venir Next LT Pro" panose="020B0504020202020204" pitchFamily="34" charset="0"/>
            </a:rPr>
            <a:t>Cooperator</a:t>
          </a:r>
        </a:p>
      </dsp:txBody>
      <dsp:txXfrm>
        <a:off x="79107" y="81562"/>
        <a:ext cx="2743736" cy="1462309"/>
      </dsp:txXfrm>
    </dsp:sp>
    <dsp:sp modelId="{665DD2AE-0AA9-4F23-81FF-B33921F468F5}">
      <dsp:nvSpPr>
        <dsp:cNvPr id="0" name=""/>
        <dsp:cNvSpPr/>
      </dsp:nvSpPr>
      <dsp:spPr>
        <a:xfrm rot="5400000">
          <a:off x="4833252" y="-65245"/>
          <a:ext cx="1296418" cy="5159023"/>
        </a:xfrm>
        <a:prstGeom prst="round2Same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latin typeface="Avenir Next LT Pro" panose="020B0504020202020204" pitchFamily="34" charset="0"/>
            </a:rPr>
            <a:t>Receives funds directly/indirectly from PPQ</a:t>
          </a:r>
        </a:p>
        <a:p>
          <a:pPr marL="171450" lvl="1" indent="-171450" algn="l" defTabSz="844550">
            <a:lnSpc>
              <a:spcPct val="90000"/>
            </a:lnSpc>
            <a:spcBef>
              <a:spcPct val="0"/>
            </a:spcBef>
            <a:spcAft>
              <a:spcPct val="15000"/>
            </a:spcAft>
            <a:buChar char="•"/>
          </a:pPr>
          <a:r>
            <a:rPr lang="en-US" sz="1900" kern="1200" dirty="0">
              <a:latin typeface="Avenir Next LT Pro" panose="020B0504020202020204" pitchFamily="34" charset="0"/>
            </a:rPr>
            <a:t>Does </a:t>
          </a:r>
          <a:r>
            <a:rPr lang="en-US" sz="1900" b="1" u="sng" kern="1200" dirty="0">
              <a:latin typeface="Avenir Next LT Pro" panose="020B0504020202020204" pitchFamily="34" charset="0"/>
            </a:rPr>
            <a:t>not</a:t>
          </a:r>
          <a:r>
            <a:rPr lang="en-US" sz="1900" kern="1200" dirty="0">
              <a:latin typeface="Avenir Next LT Pro" panose="020B0504020202020204" pitchFamily="34" charset="0"/>
            </a:rPr>
            <a:t> enter into cooperative agreement</a:t>
          </a:r>
        </a:p>
      </dsp:txBody>
      <dsp:txXfrm rot="-5400000">
        <a:off x="2901950" y="1929343"/>
        <a:ext cx="5095737" cy="1169846"/>
      </dsp:txXfrm>
    </dsp:sp>
    <dsp:sp modelId="{E52E40D0-0860-4CA1-A6CD-6B9F50380855}">
      <dsp:nvSpPr>
        <dsp:cNvPr id="0" name=""/>
        <dsp:cNvSpPr/>
      </dsp:nvSpPr>
      <dsp:spPr>
        <a:xfrm>
          <a:off x="0" y="1704004"/>
          <a:ext cx="2901950" cy="1620523"/>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venir Next LT Pro" panose="020B0504020202020204" pitchFamily="34" charset="0"/>
            </a:rPr>
            <a:t>Contractor</a:t>
          </a:r>
        </a:p>
      </dsp:txBody>
      <dsp:txXfrm>
        <a:off x="79107" y="1783111"/>
        <a:ext cx="2743736" cy="1462309"/>
      </dsp:txXfrm>
    </dsp:sp>
    <dsp:sp modelId="{975C1EC4-7B94-491B-B352-F90E558785A7}">
      <dsp:nvSpPr>
        <dsp:cNvPr id="0" name=""/>
        <dsp:cNvSpPr/>
      </dsp:nvSpPr>
      <dsp:spPr>
        <a:xfrm rot="5400000">
          <a:off x="4833252" y="1636304"/>
          <a:ext cx="1296418" cy="5159023"/>
        </a:xfrm>
        <a:prstGeom prst="round2Same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Avenir Next LT Pro" panose="020B0504020202020204" pitchFamily="34" charset="0"/>
            </a:rPr>
            <a:t>Work as partners; </a:t>
          </a:r>
          <a:r>
            <a:rPr lang="en-US" sz="2400" b="1" u="sng" kern="1200" dirty="0">
              <a:latin typeface="Avenir Next LT Pro" panose="020B0504020202020204" pitchFamily="34" charset="0"/>
            </a:rPr>
            <a:t>do not</a:t>
          </a:r>
          <a:r>
            <a:rPr lang="en-US" sz="2400" kern="1200" dirty="0">
              <a:latin typeface="Avenir Next LT Pro" panose="020B0504020202020204" pitchFamily="34" charset="0"/>
            </a:rPr>
            <a:t> receive funds from PPQ</a:t>
          </a:r>
        </a:p>
      </dsp:txBody>
      <dsp:txXfrm rot="-5400000">
        <a:off x="2901950" y="3630892"/>
        <a:ext cx="5095737" cy="1169846"/>
      </dsp:txXfrm>
    </dsp:sp>
    <dsp:sp modelId="{6E568ABA-FAA8-42B3-B8E0-1FD991635212}">
      <dsp:nvSpPr>
        <dsp:cNvPr id="0" name=""/>
        <dsp:cNvSpPr/>
      </dsp:nvSpPr>
      <dsp:spPr>
        <a:xfrm>
          <a:off x="0" y="3408009"/>
          <a:ext cx="2901950" cy="1620523"/>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venir Next LT Pro" panose="020B0504020202020204" pitchFamily="34" charset="0"/>
            </a:rPr>
            <a:t>Collaborator</a:t>
          </a:r>
        </a:p>
      </dsp:txBody>
      <dsp:txXfrm>
        <a:off x="79107" y="3487116"/>
        <a:ext cx="2743736" cy="14623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4852C-7500-4749-9419-E5590BC0CC11}">
      <dsp:nvSpPr>
        <dsp:cNvPr id="0" name=""/>
        <dsp:cNvSpPr/>
      </dsp:nvSpPr>
      <dsp:spPr>
        <a:xfrm>
          <a:off x="2514" y="159724"/>
          <a:ext cx="2718235" cy="202910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b="0" i="0" kern="1200" baseline="0"/>
            <a:t>Public institutions of higher education charted by federally recognized Indian tribes or the federal government, with majority Native American or Alaska Native student enrollment.</a:t>
          </a:r>
          <a:endParaRPr lang="en-US" sz="1500" kern="1200" baseline="0"/>
        </a:p>
      </dsp:txBody>
      <dsp:txXfrm>
        <a:off x="50058" y="207268"/>
        <a:ext cx="2623147" cy="1981561"/>
      </dsp:txXfrm>
    </dsp:sp>
    <dsp:sp modelId="{EB4C0122-3B8F-43D9-B14E-8999E834D659}">
      <dsp:nvSpPr>
        <dsp:cNvPr id="0" name=""/>
        <dsp:cNvSpPr/>
      </dsp:nvSpPr>
      <dsp:spPr>
        <a:xfrm>
          <a:off x="2514" y="2188829"/>
          <a:ext cx="2718235" cy="8725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en-US" sz="2100" kern="1200"/>
            <a:t>Tribal Colleges and Universities</a:t>
          </a:r>
        </a:p>
      </dsp:txBody>
      <dsp:txXfrm>
        <a:off x="2514" y="2188829"/>
        <a:ext cx="1914250" cy="872515"/>
      </dsp:txXfrm>
    </dsp:sp>
    <dsp:sp modelId="{EDB4D6A5-B01D-4DF4-8B9E-1397EDBFB3EA}">
      <dsp:nvSpPr>
        <dsp:cNvPr id="0" name=""/>
        <dsp:cNvSpPr/>
      </dsp:nvSpPr>
      <dsp:spPr>
        <a:xfrm>
          <a:off x="1993659" y="2327420"/>
          <a:ext cx="951382" cy="95138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420A76-D11E-41A7-9C58-DA67272A6E02}">
      <dsp:nvSpPr>
        <dsp:cNvPr id="0" name=""/>
        <dsp:cNvSpPr/>
      </dsp:nvSpPr>
      <dsp:spPr>
        <a:xfrm>
          <a:off x="3069184" y="152041"/>
          <a:ext cx="2718235" cy="202910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90000"/>
            </a:lnSpc>
            <a:spcBef>
              <a:spcPct val="0"/>
            </a:spcBef>
            <a:spcAft>
              <a:spcPct val="15000"/>
            </a:spcAft>
            <a:buChar char="•"/>
          </a:pPr>
          <a:r>
            <a:rPr lang="en-US" sz="1400" kern="1200"/>
            <a:t>An academic institution, whether college or university, where Hispanic students comprise at least 25% of the full-time equivalent student body, according to the U.S. Department of Education, and is certified as a Hispanic Serving Institution by the U.S. Department of Education.</a:t>
          </a:r>
        </a:p>
      </dsp:txBody>
      <dsp:txXfrm>
        <a:off x="3116728" y="199585"/>
        <a:ext cx="2623147" cy="1981561"/>
      </dsp:txXfrm>
    </dsp:sp>
    <dsp:sp modelId="{32C5090B-07FD-4B8F-9322-FD7EA950E191}">
      <dsp:nvSpPr>
        <dsp:cNvPr id="0" name=""/>
        <dsp:cNvSpPr/>
      </dsp:nvSpPr>
      <dsp:spPr>
        <a:xfrm>
          <a:off x="3069184" y="2181147"/>
          <a:ext cx="2718235" cy="8725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0" rIns="26670" bIns="0" numCol="1" spcCol="1270" anchor="ctr" anchorCtr="0">
          <a:noAutofit/>
        </a:bodyPr>
        <a:lstStyle/>
        <a:p>
          <a:pPr marL="0" lvl="0" indent="0" algn="l" defTabSz="933450">
            <a:lnSpc>
              <a:spcPct val="90000"/>
            </a:lnSpc>
            <a:spcBef>
              <a:spcPct val="0"/>
            </a:spcBef>
            <a:spcAft>
              <a:spcPct val="35000"/>
            </a:spcAft>
            <a:buNone/>
          </a:pPr>
          <a:r>
            <a:rPr lang="en-US" sz="2100" kern="1200"/>
            <a:t>Hispanic-Serving Institutions </a:t>
          </a:r>
        </a:p>
      </dsp:txBody>
      <dsp:txXfrm>
        <a:off x="3069184" y="2181147"/>
        <a:ext cx="1914250" cy="872515"/>
      </dsp:txXfrm>
    </dsp:sp>
    <dsp:sp modelId="{7A74788E-008A-4F65-9D70-27F360858159}">
      <dsp:nvSpPr>
        <dsp:cNvPr id="0" name=""/>
        <dsp:cNvSpPr/>
      </dsp:nvSpPr>
      <dsp:spPr>
        <a:xfrm>
          <a:off x="4977517" y="2304373"/>
          <a:ext cx="951382" cy="982112"/>
        </a:xfrm>
        <a:prstGeom prst="ellipse">
          <a:avLst/>
        </a:prstGeom>
        <a:blipFill dpi="0" rotWithShape="1">
          <a:blip xmlns:r="http://schemas.openxmlformats.org/officeDocument/2006/relationships" r:embed="rId1"/>
          <a:srcRect/>
          <a:stretch>
            <a:fillRect l="-1615" t="-4545" r="-1615" b="-4545"/>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4852C-7500-4749-9419-E5590BC0CC11}">
      <dsp:nvSpPr>
        <dsp:cNvPr id="0" name=""/>
        <dsp:cNvSpPr/>
      </dsp:nvSpPr>
      <dsp:spPr>
        <a:xfrm>
          <a:off x="2514" y="84077"/>
          <a:ext cx="2718235" cy="202910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b="0" i="0" kern="1200"/>
            <a:t>Any historically black college or university (HBCU) that was established prior to 1964, whose principal mission was, and is, the education of black Americans and includes those historically black universities that were established under the Second Morrill Act of 1890.</a:t>
          </a:r>
          <a:endParaRPr lang="en-US" sz="1500" kern="1200"/>
        </a:p>
      </dsp:txBody>
      <dsp:txXfrm>
        <a:off x="50058" y="131621"/>
        <a:ext cx="2623147" cy="1981561"/>
      </dsp:txXfrm>
    </dsp:sp>
    <dsp:sp modelId="{EB4C0122-3B8F-43D9-B14E-8999E834D659}">
      <dsp:nvSpPr>
        <dsp:cNvPr id="0" name=""/>
        <dsp:cNvSpPr/>
      </dsp:nvSpPr>
      <dsp:spPr>
        <a:xfrm>
          <a:off x="2514" y="2113182"/>
          <a:ext cx="2718235" cy="8725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n-US" sz="2000" kern="1200"/>
            <a:t>HBCUs &amp; 1890 Land Grant Institutions</a:t>
          </a:r>
        </a:p>
      </dsp:txBody>
      <dsp:txXfrm>
        <a:off x="2514" y="2113182"/>
        <a:ext cx="1914250" cy="872515"/>
      </dsp:txXfrm>
    </dsp:sp>
    <dsp:sp modelId="{EDB4D6A5-B01D-4DF4-8B9E-1397EDBFB3EA}">
      <dsp:nvSpPr>
        <dsp:cNvPr id="0" name=""/>
        <dsp:cNvSpPr/>
      </dsp:nvSpPr>
      <dsp:spPr>
        <a:xfrm>
          <a:off x="1993659" y="2251773"/>
          <a:ext cx="951382" cy="951382"/>
        </a:xfrm>
        <a:prstGeom prst="ellipse">
          <a:avLst/>
        </a:prstGeom>
        <a:blipFill>
          <a:blip xmlns:r="http://schemas.openxmlformats.org/officeDocument/2006/relationships" r:embed="rId1"/>
          <a:srcRect/>
          <a:stretch>
            <a:fillRect l="-1000" r="-1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420A76-D11E-41A7-9C58-DA67272A6E02}">
      <dsp:nvSpPr>
        <dsp:cNvPr id="0" name=""/>
        <dsp:cNvSpPr/>
      </dsp:nvSpPr>
      <dsp:spPr>
        <a:xfrm>
          <a:off x="3056788" y="84077"/>
          <a:ext cx="2718235" cy="202910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b="0" i="0" kern="1200"/>
            <a:t>Minority Serving Institutions are institutions of higher education that serve minority populations. They are unique both in their </a:t>
          </a:r>
          <a:r>
            <a:rPr lang="en-US" sz="1500" b="0" i="0" u="sng" kern="1200"/>
            <a:t>missions</a:t>
          </a:r>
          <a:r>
            <a:rPr lang="en-US" sz="1500" b="0" i="0" kern="1200"/>
            <a:t> and in their </a:t>
          </a:r>
          <a:r>
            <a:rPr lang="en-US" sz="1500" b="0" i="0" u="sng" kern="1200"/>
            <a:t>day-to-day operations</a:t>
          </a:r>
          <a:r>
            <a:rPr lang="en-US" sz="1500" b="0" i="0" kern="1200"/>
            <a:t>.</a:t>
          </a:r>
          <a:endParaRPr lang="en-US" sz="1500" kern="1200"/>
        </a:p>
      </dsp:txBody>
      <dsp:txXfrm>
        <a:off x="3104332" y="131621"/>
        <a:ext cx="2623147" cy="1981561"/>
      </dsp:txXfrm>
    </dsp:sp>
    <dsp:sp modelId="{32C5090B-07FD-4B8F-9322-FD7EA950E191}">
      <dsp:nvSpPr>
        <dsp:cNvPr id="0" name=""/>
        <dsp:cNvSpPr/>
      </dsp:nvSpPr>
      <dsp:spPr>
        <a:xfrm>
          <a:off x="3056788" y="2113182"/>
          <a:ext cx="2718235" cy="8725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n-US" sz="2000" kern="1200"/>
            <a:t>Other Minority Affiliated Institutions</a:t>
          </a:r>
        </a:p>
      </dsp:txBody>
      <dsp:txXfrm>
        <a:off x="3056788" y="2113182"/>
        <a:ext cx="1914250" cy="872515"/>
      </dsp:txXfrm>
    </dsp:sp>
    <dsp:sp modelId="{7A74788E-008A-4F65-9D70-27F360858159}">
      <dsp:nvSpPr>
        <dsp:cNvPr id="0" name=""/>
        <dsp:cNvSpPr/>
      </dsp:nvSpPr>
      <dsp:spPr>
        <a:xfrm>
          <a:off x="4985937" y="2251773"/>
          <a:ext cx="951382" cy="95138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C3F46-49E8-45E7-BAC5-484C22C2FE6A}">
      <dsp:nvSpPr>
        <dsp:cNvPr id="0" name=""/>
        <dsp:cNvSpPr/>
      </dsp:nvSpPr>
      <dsp:spPr>
        <a:xfrm>
          <a:off x="3125644" y="169702"/>
          <a:ext cx="3724449" cy="37247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Developing Suggestions</a:t>
          </a:r>
        </a:p>
      </dsp:txBody>
      <dsp:txXfrm>
        <a:off x="3671077" y="715178"/>
        <a:ext cx="2633583" cy="2633793"/>
      </dsp:txXfrm>
    </dsp:sp>
    <dsp:sp modelId="{D5B0FF43-9E78-4E23-BBD7-08BEC04F73B7}">
      <dsp:nvSpPr>
        <dsp:cNvPr id="0" name=""/>
        <dsp:cNvSpPr/>
      </dsp:nvSpPr>
      <dsp:spPr>
        <a:xfrm>
          <a:off x="5250977" y="0"/>
          <a:ext cx="414491" cy="4142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EA9A89-2447-4A70-8A66-BA1BFEEB25C3}">
      <dsp:nvSpPr>
        <dsp:cNvPr id="0" name=""/>
        <dsp:cNvSpPr/>
      </dsp:nvSpPr>
      <dsp:spPr>
        <a:xfrm>
          <a:off x="4270185" y="3617702"/>
          <a:ext cx="300207" cy="3002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BD8312-3C74-4995-95DC-157DAA24B963}">
      <dsp:nvSpPr>
        <dsp:cNvPr id="0" name=""/>
        <dsp:cNvSpPr/>
      </dsp:nvSpPr>
      <dsp:spPr>
        <a:xfrm>
          <a:off x="7089748" y="1681357"/>
          <a:ext cx="300207" cy="3002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52055A-8A4C-4251-A9CF-48B3EDFA727C}">
      <dsp:nvSpPr>
        <dsp:cNvPr id="0" name=""/>
        <dsp:cNvSpPr/>
      </dsp:nvSpPr>
      <dsp:spPr>
        <a:xfrm>
          <a:off x="5654807" y="3937090"/>
          <a:ext cx="414491" cy="41424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990091-0110-4E70-8519-11A1BC39EA95}">
      <dsp:nvSpPr>
        <dsp:cNvPr id="0" name=""/>
        <dsp:cNvSpPr/>
      </dsp:nvSpPr>
      <dsp:spPr>
        <a:xfrm>
          <a:off x="4355045" y="588736"/>
          <a:ext cx="300207" cy="3002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B97BD2-4AB5-4F4F-9AC6-FFDB344B88AB}">
      <dsp:nvSpPr>
        <dsp:cNvPr id="0" name=""/>
        <dsp:cNvSpPr/>
      </dsp:nvSpPr>
      <dsp:spPr>
        <a:xfrm>
          <a:off x="3409647" y="2306209"/>
          <a:ext cx="300207" cy="3002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06364-0D0B-4C4E-90B0-76BA7728461A}">
      <dsp:nvSpPr>
        <dsp:cNvPr id="0" name=""/>
        <dsp:cNvSpPr/>
      </dsp:nvSpPr>
      <dsp:spPr>
        <a:xfrm>
          <a:off x="-6259889" y="-957616"/>
          <a:ext cx="7451373" cy="7451373"/>
        </a:xfrm>
        <a:prstGeom prst="blockArc">
          <a:avLst>
            <a:gd name="adj1" fmla="val 18900000"/>
            <a:gd name="adj2" fmla="val 2700000"/>
            <a:gd name="adj3" fmla="val 29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46DC1C-3F36-40F8-AE8A-C0854E1BE839}">
      <dsp:nvSpPr>
        <dsp:cNvPr id="0" name=""/>
        <dsp:cNvSpPr/>
      </dsp:nvSpPr>
      <dsp:spPr>
        <a:xfrm>
          <a:off x="623545" y="425618"/>
          <a:ext cx="6198529" cy="851679"/>
        </a:xfrm>
        <a:prstGeom prst="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602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tx1"/>
              </a:solidFill>
            </a:rPr>
            <a:t>Concise, descriptive title outlining activities</a:t>
          </a:r>
        </a:p>
      </dsp:txBody>
      <dsp:txXfrm>
        <a:off x="623545" y="425618"/>
        <a:ext cx="6198529" cy="851679"/>
      </dsp:txXfrm>
    </dsp:sp>
    <dsp:sp modelId="{A524C03E-EF7E-4547-9AFC-992D67FFC03E}">
      <dsp:nvSpPr>
        <dsp:cNvPr id="0" name=""/>
        <dsp:cNvSpPr/>
      </dsp:nvSpPr>
      <dsp:spPr>
        <a:xfrm>
          <a:off x="91245" y="319158"/>
          <a:ext cx="1064599" cy="1064599"/>
        </a:xfrm>
        <a:prstGeom prst="ellipse">
          <a:avLst/>
        </a:prstGeom>
        <a:solidFill>
          <a:schemeClr val="lt1">
            <a:hueOff val="0"/>
            <a:satOff val="0"/>
            <a:lumOff val="0"/>
          </a:schemeClr>
        </a:solidFill>
        <a:ln w="12700" cap="flat" cmpd="sng" algn="ctr">
          <a:solidFill>
            <a:srgbClr val="FF5050"/>
          </a:solidFill>
          <a:prstDash val="solid"/>
          <a:miter lim="800000"/>
        </a:ln>
        <a:effectLst/>
      </dsp:spPr>
      <dsp:style>
        <a:lnRef idx="2">
          <a:scrgbClr r="0" g="0" b="0"/>
        </a:lnRef>
        <a:fillRef idx="1">
          <a:scrgbClr r="0" g="0" b="0"/>
        </a:fillRef>
        <a:effectRef idx="0">
          <a:scrgbClr r="0" g="0" b="0"/>
        </a:effectRef>
        <a:fontRef idx="minor"/>
      </dsp:style>
    </dsp:sp>
    <dsp:sp modelId="{6343CB51-2D12-4C86-8DD0-C50777AD815D}">
      <dsp:nvSpPr>
        <dsp:cNvPr id="0" name=""/>
        <dsp:cNvSpPr/>
      </dsp:nvSpPr>
      <dsp:spPr>
        <a:xfrm>
          <a:off x="1111832" y="1703359"/>
          <a:ext cx="5710241" cy="851679"/>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602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tx1"/>
              </a:solidFill>
            </a:rPr>
            <a:t>Clearly state all cooperators participating in the project and describe their specific activities with sufficient technical detail.</a:t>
          </a:r>
        </a:p>
      </dsp:txBody>
      <dsp:txXfrm>
        <a:off x="1111832" y="1703359"/>
        <a:ext cx="5710241" cy="851679"/>
      </dsp:txXfrm>
    </dsp:sp>
    <dsp:sp modelId="{5F708F6F-7627-48AF-A8EE-C89599B06745}">
      <dsp:nvSpPr>
        <dsp:cNvPr id="0" name=""/>
        <dsp:cNvSpPr/>
      </dsp:nvSpPr>
      <dsp:spPr>
        <a:xfrm>
          <a:off x="579532" y="1596899"/>
          <a:ext cx="1064599" cy="1064599"/>
        </a:xfrm>
        <a:prstGeom prst="ellipse">
          <a:avLst/>
        </a:prstGeom>
        <a:solidFill>
          <a:schemeClr val="lt1">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B3E980DA-11CB-4C6B-B8AC-DA66A2F2CCDD}">
      <dsp:nvSpPr>
        <dsp:cNvPr id="0" name=""/>
        <dsp:cNvSpPr/>
      </dsp:nvSpPr>
      <dsp:spPr>
        <a:xfrm>
          <a:off x="1111832" y="2981101"/>
          <a:ext cx="5710241" cy="851679"/>
        </a:xfrm>
        <a:prstGeom prst="rect">
          <a:avLst/>
        </a:prstGeom>
        <a:solidFill>
          <a:srgbClr val="FFFF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602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solidFill>
                <a:sysClr val="windowText" lastClr="000000"/>
              </a:solidFill>
            </a:rPr>
            <a:t>Detailed background information to justify the need for the work</a:t>
          </a:r>
        </a:p>
      </dsp:txBody>
      <dsp:txXfrm>
        <a:off x="1111832" y="2981101"/>
        <a:ext cx="5710241" cy="851679"/>
      </dsp:txXfrm>
    </dsp:sp>
    <dsp:sp modelId="{E3F4D3AE-14CB-4E8B-BE20-274ACB55ABEA}">
      <dsp:nvSpPr>
        <dsp:cNvPr id="0" name=""/>
        <dsp:cNvSpPr/>
      </dsp:nvSpPr>
      <dsp:spPr>
        <a:xfrm>
          <a:off x="579532" y="2874641"/>
          <a:ext cx="1064599" cy="1064599"/>
        </a:xfrm>
        <a:prstGeom prst="ellipse">
          <a:avLst/>
        </a:prstGeom>
        <a:solidFill>
          <a:schemeClr val="lt1">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A3624DF4-F22A-4DD9-B3E9-CDC837A06852}">
      <dsp:nvSpPr>
        <dsp:cNvPr id="0" name=""/>
        <dsp:cNvSpPr/>
      </dsp:nvSpPr>
      <dsp:spPr>
        <a:xfrm>
          <a:off x="623545" y="4258842"/>
          <a:ext cx="6198529" cy="851679"/>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6021"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Clearly outlined benefits to PPQ and stakeholders</a:t>
          </a:r>
        </a:p>
      </dsp:txBody>
      <dsp:txXfrm>
        <a:off x="623545" y="4258842"/>
        <a:ext cx="6198529" cy="851679"/>
      </dsp:txXfrm>
    </dsp:sp>
    <dsp:sp modelId="{4A459D5C-ACA4-43ED-B14D-09E7B8242D35}">
      <dsp:nvSpPr>
        <dsp:cNvPr id="0" name=""/>
        <dsp:cNvSpPr/>
      </dsp:nvSpPr>
      <dsp:spPr>
        <a:xfrm>
          <a:off x="91245" y="4152382"/>
          <a:ext cx="1064599" cy="1064599"/>
        </a:xfrm>
        <a:prstGeom prst="ellipse">
          <a:avLst/>
        </a:prstGeom>
        <a:solidFill>
          <a:schemeClr val="lt1">
            <a:hueOff val="0"/>
            <a:satOff val="0"/>
            <a:lumOff val="0"/>
            <a:alphaOff val="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06364-0D0B-4C4E-90B0-76BA7728461A}">
      <dsp:nvSpPr>
        <dsp:cNvPr id="0" name=""/>
        <dsp:cNvSpPr/>
      </dsp:nvSpPr>
      <dsp:spPr>
        <a:xfrm>
          <a:off x="-6259889" y="-957616"/>
          <a:ext cx="7451373" cy="7451373"/>
        </a:xfrm>
        <a:prstGeom prst="blockArc">
          <a:avLst>
            <a:gd name="adj1" fmla="val 18900000"/>
            <a:gd name="adj2" fmla="val 2700000"/>
            <a:gd name="adj3" fmla="val 290"/>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46DC1C-3F36-40F8-AE8A-C0854E1BE839}">
      <dsp:nvSpPr>
        <dsp:cNvPr id="0" name=""/>
        <dsp:cNvSpPr/>
      </dsp:nvSpPr>
      <dsp:spPr>
        <a:xfrm>
          <a:off x="623545" y="425618"/>
          <a:ext cx="6198529" cy="851679"/>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602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solidFill>
                <a:sysClr val="windowText" lastClr="000000"/>
              </a:solidFill>
            </a:rPr>
            <a:t>Objectives should be specific to a single year project, with longer-term projects providing distinct deliverables for the application year</a:t>
          </a:r>
          <a:endParaRPr lang="en-US" sz="1800" kern="1200"/>
        </a:p>
      </dsp:txBody>
      <dsp:txXfrm>
        <a:off x="623545" y="425618"/>
        <a:ext cx="6198529" cy="851679"/>
      </dsp:txXfrm>
    </dsp:sp>
    <dsp:sp modelId="{A524C03E-EF7E-4547-9AFC-992D67FFC03E}">
      <dsp:nvSpPr>
        <dsp:cNvPr id="0" name=""/>
        <dsp:cNvSpPr/>
      </dsp:nvSpPr>
      <dsp:spPr>
        <a:xfrm>
          <a:off x="91245" y="319158"/>
          <a:ext cx="1064599" cy="1064599"/>
        </a:xfrm>
        <a:prstGeom prst="ellipse">
          <a:avLst/>
        </a:prstGeom>
        <a:solidFill>
          <a:schemeClr val="lt1">
            <a:hueOff val="0"/>
            <a:satOff val="0"/>
            <a:lumOff val="0"/>
            <a:alphaOff val="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6343CB51-2D12-4C86-8DD0-C50777AD815D}">
      <dsp:nvSpPr>
        <dsp:cNvPr id="0" name=""/>
        <dsp:cNvSpPr/>
      </dsp:nvSpPr>
      <dsp:spPr>
        <a:xfrm>
          <a:off x="1111832" y="1703359"/>
          <a:ext cx="5710241" cy="851679"/>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602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tx1"/>
              </a:solidFill>
            </a:rPr>
            <a:t>Descriptive budget and justification that outlines the need for funds for each activity</a:t>
          </a:r>
        </a:p>
      </dsp:txBody>
      <dsp:txXfrm>
        <a:off x="1111832" y="1703359"/>
        <a:ext cx="5710241" cy="851679"/>
      </dsp:txXfrm>
    </dsp:sp>
    <dsp:sp modelId="{5F708F6F-7627-48AF-A8EE-C89599B06745}">
      <dsp:nvSpPr>
        <dsp:cNvPr id="0" name=""/>
        <dsp:cNvSpPr/>
      </dsp:nvSpPr>
      <dsp:spPr>
        <a:xfrm>
          <a:off x="579532" y="1596899"/>
          <a:ext cx="1064599" cy="1064599"/>
        </a:xfrm>
        <a:prstGeom prst="ellipse">
          <a:avLst/>
        </a:prstGeom>
        <a:solidFill>
          <a:schemeClr val="lt1">
            <a:hueOff val="0"/>
            <a:satOff val="0"/>
            <a:lumOff val="0"/>
            <a:alphaOff val="0"/>
          </a:scheme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dsp:style>
    </dsp:sp>
    <dsp:sp modelId="{B3E980DA-11CB-4C6B-B8AC-DA66A2F2CCDD}">
      <dsp:nvSpPr>
        <dsp:cNvPr id="0" name=""/>
        <dsp:cNvSpPr/>
      </dsp:nvSpPr>
      <dsp:spPr>
        <a:xfrm>
          <a:off x="1111832" y="2981101"/>
          <a:ext cx="5710241" cy="851679"/>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602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Descriptive budget for each participating cooperator and a justification that outlines activities</a:t>
          </a:r>
        </a:p>
      </dsp:txBody>
      <dsp:txXfrm>
        <a:off x="1111832" y="2981101"/>
        <a:ext cx="5710241" cy="851679"/>
      </dsp:txXfrm>
    </dsp:sp>
    <dsp:sp modelId="{E3F4D3AE-14CB-4E8B-BE20-274ACB55ABEA}">
      <dsp:nvSpPr>
        <dsp:cNvPr id="0" name=""/>
        <dsp:cNvSpPr/>
      </dsp:nvSpPr>
      <dsp:spPr>
        <a:xfrm>
          <a:off x="579532" y="2874641"/>
          <a:ext cx="1064599" cy="1064599"/>
        </a:xfrm>
        <a:prstGeom prst="ellipse">
          <a:avLst/>
        </a:prstGeom>
        <a:solidFill>
          <a:schemeClr val="lt1">
            <a:hueOff val="0"/>
            <a:satOff val="0"/>
            <a:lumOff val="0"/>
            <a:alphaOff val="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 modelId="{A3624DF4-F22A-4DD9-B3E9-CDC837A06852}">
      <dsp:nvSpPr>
        <dsp:cNvPr id="0" name=""/>
        <dsp:cNvSpPr/>
      </dsp:nvSpPr>
      <dsp:spPr>
        <a:xfrm>
          <a:off x="701982" y="4226189"/>
          <a:ext cx="6198529" cy="851679"/>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602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Clear measures of success described throughout the project.</a:t>
          </a:r>
        </a:p>
      </dsp:txBody>
      <dsp:txXfrm>
        <a:off x="701982" y="4226189"/>
        <a:ext cx="6198529" cy="851679"/>
      </dsp:txXfrm>
    </dsp:sp>
    <dsp:sp modelId="{4A459D5C-ACA4-43ED-B14D-09E7B8242D35}">
      <dsp:nvSpPr>
        <dsp:cNvPr id="0" name=""/>
        <dsp:cNvSpPr/>
      </dsp:nvSpPr>
      <dsp:spPr>
        <a:xfrm>
          <a:off x="91245" y="4152382"/>
          <a:ext cx="1064599" cy="1064599"/>
        </a:xfrm>
        <a:prstGeom prst="ellipse">
          <a:avLst/>
        </a:prstGeom>
        <a:solidFill>
          <a:schemeClr val="lt1">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B1A10-D35E-4A1A-B696-41A4E9383826}">
      <dsp:nvSpPr>
        <dsp:cNvPr id="0" name=""/>
        <dsp:cNvSpPr/>
      </dsp:nvSpPr>
      <dsp:spPr>
        <a:xfrm>
          <a:off x="0" y="4592"/>
          <a:ext cx="6301601" cy="978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B54A27-1595-4ADB-9119-FB4D87DD87B0}">
      <dsp:nvSpPr>
        <dsp:cNvPr id="0" name=""/>
        <dsp:cNvSpPr/>
      </dsp:nvSpPr>
      <dsp:spPr>
        <a:xfrm>
          <a:off x="295926" y="224703"/>
          <a:ext cx="538048" cy="5380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6681CA-AB9E-4837-B442-B118F871B4F5}">
      <dsp:nvSpPr>
        <dsp:cNvPr id="0" name=""/>
        <dsp:cNvSpPr/>
      </dsp:nvSpPr>
      <dsp:spPr>
        <a:xfrm>
          <a:off x="1129902" y="4592"/>
          <a:ext cx="2835720"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844550">
            <a:lnSpc>
              <a:spcPct val="100000"/>
            </a:lnSpc>
            <a:spcBef>
              <a:spcPct val="0"/>
            </a:spcBef>
            <a:spcAft>
              <a:spcPct val="35000"/>
            </a:spcAft>
            <a:buNone/>
          </a:pPr>
          <a:r>
            <a:rPr lang="en-US" sz="1900" b="1" kern="1200"/>
            <a:t>Strategic Alignment </a:t>
          </a:r>
          <a:endParaRPr lang="en-US" sz="1900" kern="1200"/>
        </a:p>
      </dsp:txBody>
      <dsp:txXfrm>
        <a:off x="1129902" y="4592"/>
        <a:ext cx="2835720" cy="978270"/>
      </dsp:txXfrm>
    </dsp:sp>
    <dsp:sp modelId="{74E7ADD7-3718-48BA-BDCC-EA4B1E300679}">
      <dsp:nvSpPr>
        <dsp:cNvPr id="0" name=""/>
        <dsp:cNvSpPr/>
      </dsp:nvSpPr>
      <dsp:spPr>
        <a:xfrm>
          <a:off x="3965622" y="4592"/>
          <a:ext cx="2335978"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666750">
            <a:lnSpc>
              <a:spcPct val="100000"/>
            </a:lnSpc>
            <a:spcBef>
              <a:spcPct val="0"/>
            </a:spcBef>
            <a:spcAft>
              <a:spcPct val="35000"/>
            </a:spcAft>
            <a:buNone/>
          </a:pPr>
          <a:r>
            <a:rPr lang="en-US" sz="1500" kern="1200"/>
            <a:t>Plant Protection Act Section 7721</a:t>
          </a:r>
        </a:p>
      </dsp:txBody>
      <dsp:txXfrm>
        <a:off x="3965622" y="4592"/>
        <a:ext cx="2335978" cy="978270"/>
      </dsp:txXfrm>
    </dsp:sp>
    <dsp:sp modelId="{30F69CC1-F3BF-4E43-9A5D-A5E17470149A}">
      <dsp:nvSpPr>
        <dsp:cNvPr id="0" name=""/>
        <dsp:cNvSpPr/>
      </dsp:nvSpPr>
      <dsp:spPr>
        <a:xfrm>
          <a:off x="0" y="1227431"/>
          <a:ext cx="6301601" cy="978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931371-0DF3-4DC6-85CB-E6A0046186FE}">
      <dsp:nvSpPr>
        <dsp:cNvPr id="0" name=""/>
        <dsp:cNvSpPr/>
      </dsp:nvSpPr>
      <dsp:spPr>
        <a:xfrm>
          <a:off x="295926" y="1447541"/>
          <a:ext cx="538048" cy="5380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C550CB-88E8-4363-A2EB-44A99555120E}">
      <dsp:nvSpPr>
        <dsp:cNvPr id="0" name=""/>
        <dsp:cNvSpPr/>
      </dsp:nvSpPr>
      <dsp:spPr>
        <a:xfrm>
          <a:off x="1129902" y="1227431"/>
          <a:ext cx="2835720"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844550">
            <a:lnSpc>
              <a:spcPct val="100000"/>
            </a:lnSpc>
            <a:spcBef>
              <a:spcPct val="0"/>
            </a:spcBef>
            <a:spcAft>
              <a:spcPct val="35000"/>
            </a:spcAft>
            <a:buNone/>
          </a:pPr>
          <a:r>
            <a:rPr lang="en-US" sz="1900" b="1" kern="1200"/>
            <a:t>Impact/Outcome</a:t>
          </a:r>
          <a:endParaRPr lang="en-US" sz="1900" kern="1200"/>
        </a:p>
      </dsp:txBody>
      <dsp:txXfrm>
        <a:off x="1129902" y="1227431"/>
        <a:ext cx="2835720" cy="978270"/>
      </dsp:txXfrm>
    </dsp:sp>
    <dsp:sp modelId="{6610D35F-00DC-445E-AFC1-6676A9FA1229}">
      <dsp:nvSpPr>
        <dsp:cNvPr id="0" name=""/>
        <dsp:cNvSpPr/>
      </dsp:nvSpPr>
      <dsp:spPr>
        <a:xfrm>
          <a:off x="3965622" y="1227431"/>
          <a:ext cx="2335978"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666750">
            <a:lnSpc>
              <a:spcPct val="100000"/>
            </a:lnSpc>
            <a:spcBef>
              <a:spcPct val="0"/>
            </a:spcBef>
            <a:spcAft>
              <a:spcPct val="35000"/>
            </a:spcAft>
            <a:buNone/>
          </a:pPr>
          <a:r>
            <a:rPr lang="en-US" sz="1500" kern="1200"/>
            <a:t>Project Results</a:t>
          </a:r>
        </a:p>
      </dsp:txBody>
      <dsp:txXfrm>
        <a:off x="3965622" y="1227431"/>
        <a:ext cx="2335978" cy="978270"/>
      </dsp:txXfrm>
    </dsp:sp>
    <dsp:sp modelId="{C80B33E6-7BF3-498D-BD57-9D156B9BEF3B}">
      <dsp:nvSpPr>
        <dsp:cNvPr id="0" name=""/>
        <dsp:cNvSpPr/>
      </dsp:nvSpPr>
      <dsp:spPr>
        <a:xfrm>
          <a:off x="0" y="2450269"/>
          <a:ext cx="6301601" cy="978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9B3E3B-F3C2-49F5-A47B-9A0744B941AD}">
      <dsp:nvSpPr>
        <dsp:cNvPr id="0" name=""/>
        <dsp:cNvSpPr/>
      </dsp:nvSpPr>
      <dsp:spPr>
        <a:xfrm>
          <a:off x="295926" y="2670380"/>
          <a:ext cx="538048" cy="5380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7FF52B-D17C-410F-A775-45250FF82DF3}">
      <dsp:nvSpPr>
        <dsp:cNvPr id="0" name=""/>
        <dsp:cNvSpPr/>
      </dsp:nvSpPr>
      <dsp:spPr>
        <a:xfrm>
          <a:off x="1129902" y="2450269"/>
          <a:ext cx="2835720"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844550">
            <a:lnSpc>
              <a:spcPct val="100000"/>
            </a:lnSpc>
            <a:spcBef>
              <a:spcPct val="0"/>
            </a:spcBef>
            <a:spcAft>
              <a:spcPct val="35000"/>
            </a:spcAft>
            <a:buNone/>
          </a:pPr>
          <a:r>
            <a:rPr lang="en-US" sz="1900" b="1" kern="1200"/>
            <a:t>Feasibility</a:t>
          </a:r>
          <a:endParaRPr lang="en-US" sz="1900" kern="1200"/>
        </a:p>
      </dsp:txBody>
      <dsp:txXfrm>
        <a:off x="1129902" y="2450269"/>
        <a:ext cx="2835720" cy="978270"/>
      </dsp:txXfrm>
    </dsp:sp>
    <dsp:sp modelId="{573A5FDE-4B34-4E89-A740-0DB120D43B67}">
      <dsp:nvSpPr>
        <dsp:cNvPr id="0" name=""/>
        <dsp:cNvSpPr/>
      </dsp:nvSpPr>
      <dsp:spPr>
        <a:xfrm>
          <a:off x="3965622" y="2450269"/>
          <a:ext cx="2335978"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666750">
            <a:lnSpc>
              <a:spcPct val="100000"/>
            </a:lnSpc>
            <a:spcBef>
              <a:spcPct val="0"/>
            </a:spcBef>
            <a:spcAft>
              <a:spcPct val="35000"/>
            </a:spcAft>
            <a:buNone/>
          </a:pPr>
          <a:r>
            <a:rPr lang="en-US" sz="1500" kern="1200"/>
            <a:t>Resources, partnerships, process</a:t>
          </a:r>
        </a:p>
      </dsp:txBody>
      <dsp:txXfrm>
        <a:off x="3965622" y="2450269"/>
        <a:ext cx="2335978" cy="978270"/>
      </dsp:txXfrm>
    </dsp:sp>
    <dsp:sp modelId="{74F61A3E-E292-4A65-8742-64B74569CBFF}">
      <dsp:nvSpPr>
        <dsp:cNvPr id="0" name=""/>
        <dsp:cNvSpPr/>
      </dsp:nvSpPr>
      <dsp:spPr>
        <a:xfrm>
          <a:off x="0" y="3673107"/>
          <a:ext cx="6301601" cy="978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9167D9-68DB-48F5-9E47-164D5FF4B194}">
      <dsp:nvSpPr>
        <dsp:cNvPr id="0" name=""/>
        <dsp:cNvSpPr/>
      </dsp:nvSpPr>
      <dsp:spPr>
        <a:xfrm>
          <a:off x="295926" y="3893218"/>
          <a:ext cx="538048" cy="5380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DE1438-F9B9-44EF-B0BD-E64899279962}">
      <dsp:nvSpPr>
        <dsp:cNvPr id="0" name=""/>
        <dsp:cNvSpPr/>
      </dsp:nvSpPr>
      <dsp:spPr>
        <a:xfrm>
          <a:off x="1129902" y="3673107"/>
          <a:ext cx="5171698"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844550">
            <a:lnSpc>
              <a:spcPct val="100000"/>
            </a:lnSpc>
            <a:spcBef>
              <a:spcPct val="0"/>
            </a:spcBef>
            <a:spcAft>
              <a:spcPct val="35000"/>
            </a:spcAft>
            <a:buNone/>
          </a:pPr>
          <a:r>
            <a:rPr lang="en-US" sz="1900" b="1" kern="1200"/>
            <a:t>Past Performance, Best Practices and Innovation</a:t>
          </a:r>
          <a:endParaRPr lang="en-US" sz="1900" kern="1200"/>
        </a:p>
      </dsp:txBody>
      <dsp:txXfrm>
        <a:off x="1129902" y="3673107"/>
        <a:ext cx="5171698" cy="978270"/>
      </dsp:txXfrm>
    </dsp:sp>
    <dsp:sp modelId="{26594FA8-9B20-4354-A028-7C262A0EAE46}">
      <dsp:nvSpPr>
        <dsp:cNvPr id="0" name=""/>
        <dsp:cNvSpPr/>
      </dsp:nvSpPr>
      <dsp:spPr>
        <a:xfrm>
          <a:off x="0" y="4895945"/>
          <a:ext cx="6301601" cy="978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C658F7-C0F5-418D-8694-50680D11A972}">
      <dsp:nvSpPr>
        <dsp:cNvPr id="0" name=""/>
        <dsp:cNvSpPr/>
      </dsp:nvSpPr>
      <dsp:spPr>
        <a:xfrm>
          <a:off x="295926" y="5116056"/>
          <a:ext cx="538048" cy="53804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F3F717-F9DC-40A1-8B8C-04EFCEAB0688}">
      <dsp:nvSpPr>
        <dsp:cNvPr id="0" name=""/>
        <dsp:cNvSpPr/>
      </dsp:nvSpPr>
      <dsp:spPr>
        <a:xfrm>
          <a:off x="1129902" y="4895945"/>
          <a:ext cx="5171698"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844550">
            <a:lnSpc>
              <a:spcPct val="100000"/>
            </a:lnSpc>
            <a:spcBef>
              <a:spcPct val="0"/>
            </a:spcBef>
            <a:spcAft>
              <a:spcPct val="35000"/>
            </a:spcAft>
            <a:buNone/>
          </a:pPr>
          <a:r>
            <a:rPr lang="en-US" sz="1900" b="1" kern="1200"/>
            <a:t>Budget</a:t>
          </a:r>
          <a:endParaRPr lang="en-US" sz="1900" kern="1200"/>
        </a:p>
      </dsp:txBody>
      <dsp:txXfrm>
        <a:off x="1129902" y="4895945"/>
        <a:ext cx="5171698" cy="9782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61493-441A-43B0-B57E-DC40CE9D1B9D}">
      <dsp:nvSpPr>
        <dsp:cNvPr id="0" name=""/>
        <dsp:cNvSpPr/>
      </dsp:nvSpPr>
      <dsp:spPr>
        <a:xfrm>
          <a:off x="887930" y="0"/>
          <a:ext cx="10063212" cy="3988217"/>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A4942D-7ECB-4EE8-B8FB-A26D67BE9C60}">
      <dsp:nvSpPr>
        <dsp:cNvPr id="0" name=""/>
        <dsp:cNvSpPr/>
      </dsp:nvSpPr>
      <dsp:spPr>
        <a:xfrm>
          <a:off x="346702" y="1226265"/>
          <a:ext cx="2629106" cy="159528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tx1"/>
              </a:solidFill>
            </a:rPr>
            <a:t>Open Period</a:t>
          </a:r>
        </a:p>
        <a:p>
          <a:pPr marL="0" lvl="0" indent="0" algn="ctr" defTabSz="1155700">
            <a:lnSpc>
              <a:spcPct val="90000"/>
            </a:lnSpc>
            <a:spcBef>
              <a:spcPct val="0"/>
            </a:spcBef>
            <a:spcAft>
              <a:spcPct val="35000"/>
            </a:spcAft>
            <a:buNone/>
          </a:pPr>
          <a:r>
            <a:rPr lang="en-US" sz="2000" kern="1200">
              <a:solidFill>
                <a:schemeClr val="tx1"/>
              </a:solidFill>
            </a:rPr>
            <a:t>June – July</a:t>
          </a:r>
        </a:p>
      </dsp:txBody>
      <dsp:txXfrm>
        <a:off x="424577" y="1304140"/>
        <a:ext cx="2473356" cy="1439536"/>
      </dsp:txXfrm>
    </dsp:sp>
    <dsp:sp modelId="{C4A89E92-25ED-4D81-8439-0572127354BB}">
      <dsp:nvSpPr>
        <dsp:cNvPr id="0" name=""/>
        <dsp:cNvSpPr/>
      </dsp:nvSpPr>
      <dsp:spPr>
        <a:xfrm>
          <a:off x="3267973" y="1231194"/>
          <a:ext cx="2629106" cy="159528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tx1"/>
              </a:solidFill>
            </a:rPr>
            <a:t>Review Period</a:t>
          </a:r>
        </a:p>
        <a:p>
          <a:pPr marL="0" lvl="0" indent="0" algn="ctr" defTabSz="1155700">
            <a:lnSpc>
              <a:spcPct val="90000"/>
            </a:lnSpc>
            <a:spcBef>
              <a:spcPct val="0"/>
            </a:spcBef>
            <a:spcAft>
              <a:spcPct val="35000"/>
            </a:spcAft>
            <a:buNone/>
          </a:pPr>
          <a:r>
            <a:rPr lang="en-US" sz="2000" kern="1200">
              <a:solidFill>
                <a:schemeClr val="tx1"/>
              </a:solidFill>
            </a:rPr>
            <a:t>August – October</a:t>
          </a:r>
        </a:p>
      </dsp:txBody>
      <dsp:txXfrm>
        <a:off x="3345848" y="1309069"/>
        <a:ext cx="2473356" cy="1439536"/>
      </dsp:txXfrm>
    </dsp:sp>
    <dsp:sp modelId="{BAE9E73B-0E32-41D8-B7A0-87C965A732E5}">
      <dsp:nvSpPr>
        <dsp:cNvPr id="0" name=""/>
        <dsp:cNvSpPr/>
      </dsp:nvSpPr>
      <dsp:spPr>
        <a:xfrm>
          <a:off x="6221831" y="1243749"/>
          <a:ext cx="2629106" cy="159528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tx1"/>
              </a:solidFill>
            </a:rPr>
            <a:t>Decision Making</a:t>
          </a:r>
        </a:p>
        <a:p>
          <a:pPr marL="0" lvl="0" indent="0" algn="ctr" defTabSz="1155700">
            <a:lnSpc>
              <a:spcPct val="90000"/>
            </a:lnSpc>
            <a:spcBef>
              <a:spcPct val="0"/>
            </a:spcBef>
            <a:spcAft>
              <a:spcPct val="35000"/>
            </a:spcAft>
            <a:buNone/>
          </a:pPr>
          <a:r>
            <a:rPr lang="en-US" sz="2000" kern="1200">
              <a:solidFill>
                <a:schemeClr val="tx1"/>
              </a:solidFill>
            </a:rPr>
            <a:t>October–December</a:t>
          </a:r>
        </a:p>
      </dsp:txBody>
      <dsp:txXfrm>
        <a:off x="6299706" y="1321624"/>
        <a:ext cx="2473356" cy="1439536"/>
      </dsp:txXfrm>
    </dsp:sp>
    <dsp:sp modelId="{6905A7BE-3E25-4B59-A305-B757802A87EF}">
      <dsp:nvSpPr>
        <dsp:cNvPr id="0" name=""/>
        <dsp:cNvSpPr/>
      </dsp:nvSpPr>
      <dsp:spPr>
        <a:xfrm>
          <a:off x="9205920" y="1196465"/>
          <a:ext cx="2629106" cy="159528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tx1"/>
              </a:solidFill>
            </a:rPr>
            <a:t>Spending Plan Release</a:t>
          </a:r>
        </a:p>
        <a:p>
          <a:pPr marL="0" lvl="0" indent="0" algn="ctr" defTabSz="1155700">
            <a:lnSpc>
              <a:spcPct val="90000"/>
            </a:lnSpc>
            <a:spcBef>
              <a:spcPct val="0"/>
            </a:spcBef>
            <a:spcAft>
              <a:spcPct val="35000"/>
            </a:spcAft>
            <a:buNone/>
          </a:pPr>
          <a:r>
            <a:rPr lang="en-US" sz="2000" kern="1200">
              <a:solidFill>
                <a:schemeClr val="tx1"/>
              </a:solidFill>
            </a:rPr>
            <a:t>Tentatively Februrary</a:t>
          </a:r>
        </a:p>
      </dsp:txBody>
      <dsp:txXfrm>
        <a:off x="9283795" y="1274340"/>
        <a:ext cx="2473356" cy="143953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masis MT Pro Black" panose="02040A04050005020304" pitchFamily="18"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masis MT Pro Black" panose="02040A04050005020304" pitchFamily="18" charset="0"/>
              </a:defRPr>
            </a:lvl1pPr>
          </a:lstStyle>
          <a:p>
            <a:fld id="{537A0C6A-DE46-4DF3-91D7-DBB628A128D2}" type="datetimeFigureOut">
              <a:rPr lang="en-US" smtClean="0"/>
              <a:pPr/>
              <a:t>6/4/2024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masis MT Pro Black" panose="02040A04050005020304" pitchFamily="18"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masis MT Pro Black" panose="02040A04050005020304" pitchFamily="18" charset="0"/>
              </a:defRPr>
            </a:lvl1pPr>
          </a:lstStyle>
          <a:p>
            <a:fld id="{ADC0FB14-EC86-4857-9862-9E76387F9867}" type="slidenum">
              <a:rPr lang="en-US" smtClean="0"/>
              <a:pPr/>
              <a:t>‹#›</a:t>
            </a:fld>
            <a:endParaRPr lang="en-US"/>
          </a:p>
        </p:txBody>
      </p:sp>
    </p:spTree>
    <p:extLst>
      <p:ext uri="{BB962C8B-B14F-4D97-AF65-F5344CB8AC3E}">
        <p14:creationId xmlns:p14="http://schemas.microsoft.com/office/powerpoint/2010/main" val="3016109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masis MT Pro Black" panose="02040A04050005020304" pitchFamily="18" charset="0"/>
        <a:ea typeface="+mn-ea"/>
        <a:cs typeface="+mn-cs"/>
      </a:defRPr>
    </a:lvl1pPr>
    <a:lvl2pPr marL="457200" algn="l" defTabSz="914400" rtl="0" eaLnBrk="1" latinLnBrk="0" hangingPunct="1">
      <a:defRPr sz="1200" kern="1200">
        <a:solidFill>
          <a:schemeClr val="tx1"/>
        </a:solidFill>
        <a:latin typeface="Amasis MT Pro Black" panose="02040A04050005020304" pitchFamily="18" charset="0"/>
        <a:ea typeface="+mn-ea"/>
        <a:cs typeface="+mn-cs"/>
      </a:defRPr>
    </a:lvl2pPr>
    <a:lvl3pPr marL="914400" algn="l" defTabSz="914400" rtl="0" eaLnBrk="1" latinLnBrk="0" hangingPunct="1">
      <a:defRPr sz="1200" kern="1200">
        <a:solidFill>
          <a:schemeClr val="tx1"/>
        </a:solidFill>
        <a:latin typeface="Amasis MT Pro Black" panose="02040A04050005020304" pitchFamily="18" charset="0"/>
        <a:ea typeface="+mn-ea"/>
        <a:cs typeface="+mn-cs"/>
      </a:defRPr>
    </a:lvl3pPr>
    <a:lvl4pPr marL="1371600" algn="l" defTabSz="914400" rtl="0" eaLnBrk="1" latinLnBrk="0" hangingPunct="1">
      <a:defRPr sz="1200" kern="1200">
        <a:solidFill>
          <a:schemeClr val="tx1"/>
        </a:solidFill>
        <a:latin typeface="Amasis MT Pro Black" panose="02040A04050005020304" pitchFamily="18" charset="0"/>
        <a:ea typeface="+mn-ea"/>
        <a:cs typeface="+mn-cs"/>
      </a:defRPr>
    </a:lvl4pPr>
    <a:lvl5pPr marL="1828800" algn="l" defTabSz="914400" rtl="0" eaLnBrk="1" latinLnBrk="0" hangingPunct="1">
      <a:defRPr sz="1200" kern="1200">
        <a:solidFill>
          <a:schemeClr val="tx1"/>
        </a:solidFill>
        <a:latin typeface="Amasis MT Pro Black" panose="02040A040500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0FB14-EC86-4857-9862-9E76387F9867}" type="slidenum">
              <a:rPr lang="en-US" smtClean="0"/>
              <a:pPr/>
              <a:t>1</a:t>
            </a:fld>
            <a:endParaRPr lang="en-US"/>
          </a:p>
        </p:txBody>
      </p:sp>
    </p:spTree>
    <p:extLst>
      <p:ext uri="{BB962C8B-B14F-4D97-AF65-F5344CB8AC3E}">
        <p14:creationId xmlns:p14="http://schemas.microsoft.com/office/powerpoint/2010/main" val="3297114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0FB14-EC86-4857-9862-9E76387F9867}" type="slidenum">
              <a:rPr lang="en-US" smtClean="0"/>
              <a:pPr/>
              <a:t>10</a:t>
            </a:fld>
            <a:endParaRPr lang="en-US"/>
          </a:p>
        </p:txBody>
      </p:sp>
    </p:spTree>
    <p:extLst>
      <p:ext uri="{BB962C8B-B14F-4D97-AF65-F5344CB8AC3E}">
        <p14:creationId xmlns:p14="http://schemas.microsoft.com/office/powerpoint/2010/main" val="3075079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0FB14-EC86-4857-9862-9E76387F9867}" type="slidenum">
              <a:rPr lang="en-US" smtClean="0"/>
              <a:pPr/>
              <a:t>11</a:t>
            </a:fld>
            <a:endParaRPr lang="en-US"/>
          </a:p>
        </p:txBody>
      </p:sp>
    </p:spTree>
    <p:extLst>
      <p:ext uri="{BB962C8B-B14F-4D97-AF65-F5344CB8AC3E}">
        <p14:creationId xmlns:p14="http://schemas.microsoft.com/office/powerpoint/2010/main" val="2905210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1200"/>
              </a:spcBef>
              <a:spcAft>
                <a:spcPts val="0"/>
              </a:spcAft>
            </a:pPr>
            <a:r>
              <a:rPr lang="en-US" sz="1800" b="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Video Transcript:</a:t>
            </a:r>
          </a:p>
          <a:p>
            <a:pPr marL="0" marR="0">
              <a:lnSpc>
                <a:spcPct val="107000"/>
              </a:lnSpc>
              <a:spcBef>
                <a:spcPts val="0"/>
              </a:spcBef>
              <a:spcAft>
                <a:spcPts val="12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In your preferred web browser search the keywords ‘USDA APHIS PPDMDPP’. If using Google or Bing the top search result indicated by the search engine should lead you to the homepage for the PPDMDPP. Here you’ll find all the information and related documents, including the Fiscal Year 2025 Implementation Plan, applicable to the funding opportunity. We recommend you bookmark this page, as I’ve already done here, because this page will contain links to accessing the online suggestion portal called ServiceNow, our Frequently Asked Questions, and our future webinar schedule. Now let’s look at the Implementation Plan.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12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The Implementation Plan is a key document describing the PPDMDPP’s six goal areas, the objectives and strategies, and critical information for submitting a suggestion. Let’s take a look inside. The table of contents provides an overview of the document and its sections and appendices and is hyperlinked for easy navigation. You can use ‘control click’ to move to specific goal areas if you don’t want to read the entire document. For example, if we only wanted to look at information for Goal 3, we could go there by easily clicking in the table of contents and then going to that specific area.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12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New for FY 25, we’ve worked with PPQ program areas and various pest groups to include information on PPQ priorities for those programs or pests. For example, if you work on the pest Box tree moth this section would be good to review to see if your suggestion is consistent with the priorities listed. We would find this information by going to Appendix B. Here you can see that program areas as well as program pests are listed. Suggestions do not have to be aligned with these priorities to be considered for funding. However, in this example if you were working on Box tree moth you can see here that we have various priorities listed.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rPr>
              <a:t>In addition to the information on program areas and pests, we have appendices that have been updated to reflect the priorities of selected goal areas. If you are considering submitting a suggestion to Goals 1S, 2, or 3, we highly recommend you review appendices D, E, and F before you submit your suggestion. This concludes our video.</a:t>
            </a:r>
            <a:endParaRPr lang="en-US" dirty="0"/>
          </a:p>
        </p:txBody>
      </p:sp>
      <p:sp>
        <p:nvSpPr>
          <p:cNvPr id="4" name="Slide Number Placeholder 3"/>
          <p:cNvSpPr>
            <a:spLocks noGrp="1"/>
          </p:cNvSpPr>
          <p:nvPr>
            <p:ph type="sldNum" sz="quarter" idx="5"/>
          </p:nvPr>
        </p:nvSpPr>
        <p:spPr/>
        <p:txBody>
          <a:bodyPr/>
          <a:lstStyle/>
          <a:p>
            <a:fld id="{ADC0FB14-EC86-4857-9862-9E76387F9867}" type="slidenum">
              <a:rPr lang="en-US" smtClean="0"/>
              <a:pPr/>
              <a:t>12</a:t>
            </a:fld>
            <a:endParaRPr lang="en-US"/>
          </a:p>
        </p:txBody>
      </p:sp>
    </p:spTree>
    <p:extLst>
      <p:ext uri="{BB962C8B-B14F-4D97-AF65-F5344CB8AC3E}">
        <p14:creationId xmlns:p14="http://schemas.microsoft.com/office/powerpoint/2010/main" val="4058683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0FB14-EC86-4857-9862-9E76387F9867}" type="slidenum">
              <a:rPr lang="en-US" smtClean="0"/>
              <a:t>13</a:t>
            </a:fld>
            <a:endParaRPr lang="en-US"/>
          </a:p>
        </p:txBody>
      </p:sp>
    </p:spTree>
    <p:extLst>
      <p:ext uri="{BB962C8B-B14F-4D97-AF65-F5344CB8AC3E}">
        <p14:creationId xmlns:p14="http://schemas.microsoft.com/office/powerpoint/2010/main" val="281834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0FB14-EC86-4857-9862-9E76387F9867}" type="slidenum">
              <a:rPr lang="en-US" smtClean="0"/>
              <a:t>14</a:t>
            </a:fld>
            <a:endParaRPr lang="en-US"/>
          </a:p>
        </p:txBody>
      </p:sp>
    </p:spTree>
    <p:extLst>
      <p:ext uri="{BB962C8B-B14F-4D97-AF65-F5344CB8AC3E}">
        <p14:creationId xmlns:p14="http://schemas.microsoft.com/office/powerpoint/2010/main" val="2455354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0FB14-EC86-4857-9862-9E76387F9867}" type="slidenum">
              <a:rPr lang="en-US" smtClean="0"/>
              <a:pPr/>
              <a:t>15</a:t>
            </a:fld>
            <a:endParaRPr lang="en-US"/>
          </a:p>
        </p:txBody>
      </p:sp>
    </p:spTree>
    <p:extLst>
      <p:ext uri="{BB962C8B-B14F-4D97-AF65-F5344CB8AC3E}">
        <p14:creationId xmlns:p14="http://schemas.microsoft.com/office/powerpoint/2010/main" val="553595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0FB14-EC86-4857-9862-9E76387F9867}" type="slidenum">
              <a:rPr lang="en-US" smtClean="0"/>
              <a:pPr/>
              <a:t>16</a:t>
            </a:fld>
            <a:endParaRPr lang="en-US"/>
          </a:p>
        </p:txBody>
      </p:sp>
    </p:spTree>
    <p:extLst>
      <p:ext uri="{BB962C8B-B14F-4D97-AF65-F5344CB8AC3E}">
        <p14:creationId xmlns:p14="http://schemas.microsoft.com/office/powerpoint/2010/main" val="163542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1200"/>
              </a:spcBef>
              <a:spcAft>
                <a:spcPts val="0"/>
              </a:spcAft>
            </a:pPr>
            <a:r>
              <a:rPr lang="en-US" sz="1800" b="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Video Transcript:</a:t>
            </a:r>
          </a:p>
          <a:p>
            <a:pPr marL="0" marR="0">
              <a:lnSpc>
                <a:spcPct val="107000"/>
              </a:lnSpc>
              <a:spcBef>
                <a:spcPts val="0"/>
              </a:spcBef>
              <a:spcAft>
                <a:spcPts val="12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Similar to accessing the Implementation Plan, the link to accessing the PPA 7721 ServiceNow platform will be available through the homepage for the PPDMDPP. By clicking on the link to the PPA 7721 ServiceNow Suggestion Submission site, the page will open in a new window or tab. Accept the ‘Terms and Conditions’ for using the site.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12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The PPA 7721 ServiceNow platform offers an easy to use, online portal for all suggestion submissions during the Open Period. A single user can submit one or multiple suggestions within the platform. Users will start a submission by clicking on the ‘Submit a New PPA 7721 Suggestion’ icon. This opens the suggestion form which contains a series of fields with fill in questions, drop down menus, and rich text boxes to enter suggestion details.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12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If you are applying from an academic institution pay special attention to information presented in the Implementation Plan and the PPA 7721 ServiceNow Suggestion Submission Guidance document regarding the ‘Cooperator Type’ field and the additional yes/no questions that follow when choosing ‘Academia’ as the cooperator type.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12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All fields must be answered before a suggestion can be successfully submitted. Any empty fields will be indicated in red at the bottom of the submission form. In this example, I have forgotten to select one or more strategies for which this suggestion aligns, as well as uploading a completed budget template. As a reminder don’t forget to upload the survey template if applying to Goal 1S, the budget template if applying to all other goal areas, and an accomplishment report, if applicable, before finalizing your suggestion.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Before we hit submit it’s important to note that you cannot copy and paste information from an Excel into fields for Abstract, Purpose, Technical Approach, Past Performance, and Milestones. Doing so will cause issues that cannot be reconciled on the Review side. But let’s hit ‘Submit’ anyways. We’ll receive a pop up notice that our submission is successful, and after hitting ‘Okay’ a new page will open with the suggestion details.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After reviewing the suggestion details if you need to edit your suggestion for any reason you can use the ‘Edit Suggestion’ icon located here on the right, or you can go to the home screen and choose the ‘Edit Current Year PPA 7721 Suggestion’ icon, and then select from the list of suggestions that you have submitted. You can edit the same suggestion multiple times. In addition, if you don’t have time to finish a suggestion from start to finish or get interrupted midway through the process, don’t panic(!). Enter random information into all fields of a suggestion [and then </a:t>
            </a:r>
            <a:r>
              <a:rPr lang="en-US" sz="1800" b="1" u="sng" kern="100" dirty="0">
                <a:effectLst/>
                <a:latin typeface="Times New Roman" panose="02020603050405020304" pitchFamily="18" charset="0"/>
                <a:ea typeface="Calibri" panose="020F0502020204030204" pitchFamily="34" charset="0"/>
                <a:cs typeface="Times New Roman" panose="02020603050405020304" pitchFamily="18" charset="0"/>
              </a:rPr>
              <a:t>submit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the suggestion], and then come back the suggestion and edit it when you have time.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rPr>
              <a:t>Lastly, after submitting your suggestion you will receive an email asking you to provide feedback on your user experience. Please provide an answer to the one question that is asked and help us to continue to make improvements to ServiceNow for future PPA 7721 cycles. This concludes our video.</a:t>
            </a:r>
            <a:endParaRPr lang="en-US" dirty="0"/>
          </a:p>
        </p:txBody>
      </p:sp>
      <p:sp>
        <p:nvSpPr>
          <p:cNvPr id="4" name="Slide Number Placeholder 3"/>
          <p:cNvSpPr>
            <a:spLocks noGrp="1"/>
          </p:cNvSpPr>
          <p:nvPr>
            <p:ph type="sldNum" sz="quarter" idx="5"/>
          </p:nvPr>
        </p:nvSpPr>
        <p:spPr/>
        <p:txBody>
          <a:bodyPr/>
          <a:lstStyle/>
          <a:p>
            <a:fld id="{ADC0FB14-EC86-4857-9862-9E76387F9867}" type="slidenum">
              <a:rPr lang="en-US" smtClean="0"/>
              <a:pPr/>
              <a:t>17</a:t>
            </a:fld>
            <a:endParaRPr lang="en-US"/>
          </a:p>
        </p:txBody>
      </p:sp>
    </p:spTree>
    <p:extLst>
      <p:ext uri="{BB962C8B-B14F-4D97-AF65-F5344CB8AC3E}">
        <p14:creationId xmlns:p14="http://schemas.microsoft.com/office/powerpoint/2010/main" val="435938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0FB14-EC86-4857-9862-9E76387F9867}" type="slidenum">
              <a:rPr lang="en-US" smtClean="0"/>
              <a:pPr/>
              <a:t>18</a:t>
            </a:fld>
            <a:endParaRPr lang="en-US"/>
          </a:p>
        </p:txBody>
      </p:sp>
    </p:spTree>
    <p:extLst>
      <p:ext uri="{BB962C8B-B14F-4D97-AF65-F5344CB8AC3E}">
        <p14:creationId xmlns:p14="http://schemas.microsoft.com/office/powerpoint/2010/main" val="2315528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DC0FB14-EC86-4857-9862-9E76387F9867}" type="slidenum">
              <a:rPr lang="en-US" smtClean="0"/>
              <a:pPr/>
              <a:t>19</a:t>
            </a:fld>
            <a:endParaRPr lang="en-US"/>
          </a:p>
        </p:txBody>
      </p:sp>
    </p:spTree>
    <p:extLst>
      <p:ext uri="{BB962C8B-B14F-4D97-AF65-F5344CB8AC3E}">
        <p14:creationId xmlns:p14="http://schemas.microsoft.com/office/powerpoint/2010/main" val="2120953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0FB14-EC86-4857-9862-9E76387F9867}" type="slidenum">
              <a:rPr lang="en-US" smtClean="0"/>
              <a:pPr/>
              <a:t>2</a:t>
            </a:fld>
            <a:endParaRPr lang="en-US"/>
          </a:p>
        </p:txBody>
      </p:sp>
    </p:spTree>
    <p:extLst>
      <p:ext uri="{BB962C8B-B14F-4D97-AF65-F5344CB8AC3E}">
        <p14:creationId xmlns:p14="http://schemas.microsoft.com/office/powerpoint/2010/main" val="3274687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DC0FB14-EC86-4857-9862-9E76387F9867}" type="slidenum">
              <a:rPr lang="en-US" smtClean="0"/>
              <a:pPr/>
              <a:t>20</a:t>
            </a:fld>
            <a:endParaRPr lang="en-US"/>
          </a:p>
        </p:txBody>
      </p:sp>
    </p:spTree>
    <p:extLst>
      <p:ext uri="{BB962C8B-B14F-4D97-AF65-F5344CB8AC3E}">
        <p14:creationId xmlns:p14="http://schemas.microsoft.com/office/powerpoint/2010/main" val="1433008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DC0FB14-EC86-4857-9862-9E76387F9867}" type="slidenum">
              <a:rPr lang="en-US" smtClean="0"/>
              <a:pPr/>
              <a:t>21</a:t>
            </a:fld>
            <a:endParaRPr lang="en-US"/>
          </a:p>
        </p:txBody>
      </p:sp>
    </p:spTree>
    <p:extLst>
      <p:ext uri="{BB962C8B-B14F-4D97-AF65-F5344CB8AC3E}">
        <p14:creationId xmlns:p14="http://schemas.microsoft.com/office/powerpoint/2010/main" val="732114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DC0FB14-EC86-4857-9862-9E76387F9867}" type="slidenum">
              <a:rPr lang="en-US" smtClean="0"/>
              <a:pPr/>
              <a:t>22</a:t>
            </a:fld>
            <a:endParaRPr lang="en-US"/>
          </a:p>
        </p:txBody>
      </p:sp>
    </p:spTree>
    <p:extLst>
      <p:ext uri="{BB962C8B-B14F-4D97-AF65-F5344CB8AC3E}">
        <p14:creationId xmlns:p14="http://schemas.microsoft.com/office/powerpoint/2010/main" val="3478306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0FB14-EC86-4857-9862-9E76387F9867}" type="slidenum">
              <a:rPr lang="en-US" smtClean="0"/>
              <a:pPr/>
              <a:t>23</a:t>
            </a:fld>
            <a:endParaRPr lang="en-US"/>
          </a:p>
        </p:txBody>
      </p:sp>
    </p:spTree>
    <p:extLst>
      <p:ext uri="{BB962C8B-B14F-4D97-AF65-F5344CB8AC3E}">
        <p14:creationId xmlns:p14="http://schemas.microsoft.com/office/powerpoint/2010/main" val="3477010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0FB14-EC86-4857-9862-9E76387F9867}" type="slidenum">
              <a:rPr lang="en-US" smtClean="0"/>
              <a:pPr/>
              <a:t>24</a:t>
            </a:fld>
            <a:endParaRPr lang="en-US"/>
          </a:p>
        </p:txBody>
      </p:sp>
    </p:spTree>
    <p:extLst>
      <p:ext uri="{BB962C8B-B14F-4D97-AF65-F5344CB8AC3E}">
        <p14:creationId xmlns:p14="http://schemas.microsoft.com/office/powerpoint/2010/main" val="2823503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0FB14-EC86-4857-9862-9E76387F9867}" type="slidenum">
              <a:rPr lang="en-US" smtClean="0"/>
              <a:pPr/>
              <a:t>25</a:t>
            </a:fld>
            <a:endParaRPr lang="en-US"/>
          </a:p>
        </p:txBody>
      </p:sp>
    </p:spTree>
    <p:extLst>
      <p:ext uri="{BB962C8B-B14F-4D97-AF65-F5344CB8AC3E}">
        <p14:creationId xmlns:p14="http://schemas.microsoft.com/office/powerpoint/2010/main" val="1043276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0FB14-EC86-4857-9862-9E76387F9867}" type="slidenum">
              <a:rPr lang="en-US" smtClean="0"/>
              <a:pPr/>
              <a:t>26</a:t>
            </a:fld>
            <a:endParaRPr lang="en-US"/>
          </a:p>
        </p:txBody>
      </p:sp>
    </p:spTree>
    <p:extLst>
      <p:ext uri="{BB962C8B-B14F-4D97-AF65-F5344CB8AC3E}">
        <p14:creationId xmlns:p14="http://schemas.microsoft.com/office/powerpoint/2010/main" val="2067124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0FB14-EC86-4857-9862-9E76387F9867}" type="slidenum">
              <a:rPr lang="en-US" smtClean="0"/>
              <a:pPr/>
              <a:t>27</a:t>
            </a:fld>
            <a:endParaRPr lang="en-US"/>
          </a:p>
        </p:txBody>
      </p:sp>
    </p:spTree>
    <p:extLst>
      <p:ext uri="{BB962C8B-B14F-4D97-AF65-F5344CB8AC3E}">
        <p14:creationId xmlns:p14="http://schemas.microsoft.com/office/powerpoint/2010/main" val="743835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0FB14-EC86-4857-9862-9E76387F9867}" type="slidenum">
              <a:rPr lang="en-US" smtClean="0"/>
              <a:pPr/>
              <a:t>28</a:t>
            </a:fld>
            <a:endParaRPr lang="en-US"/>
          </a:p>
        </p:txBody>
      </p:sp>
    </p:spTree>
    <p:extLst>
      <p:ext uri="{BB962C8B-B14F-4D97-AF65-F5344CB8AC3E}">
        <p14:creationId xmlns:p14="http://schemas.microsoft.com/office/powerpoint/2010/main" val="3276698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0FB14-EC86-4857-9862-9E76387F9867}" type="slidenum">
              <a:rPr lang="en-US" smtClean="0"/>
              <a:pPr/>
              <a:t>29</a:t>
            </a:fld>
            <a:endParaRPr lang="en-US"/>
          </a:p>
        </p:txBody>
      </p:sp>
    </p:spTree>
    <p:extLst>
      <p:ext uri="{BB962C8B-B14F-4D97-AF65-F5344CB8AC3E}">
        <p14:creationId xmlns:p14="http://schemas.microsoft.com/office/powerpoint/2010/main" val="2615144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0FB14-EC86-4857-9862-9E76387F9867}" type="slidenum">
              <a:rPr lang="en-US" smtClean="0"/>
              <a:t>3</a:t>
            </a:fld>
            <a:endParaRPr lang="en-US"/>
          </a:p>
        </p:txBody>
      </p:sp>
    </p:spTree>
    <p:extLst>
      <p:ext uri="{BB962C8B-B14F-4D97-AF65-F5344CB8AC3E}">
        <p14:creationId xmlns:p14="http://schemas.microsoft.com/office/powerpoint/2010/main" val="2266142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0FB14-EC86-4857-9862-9E76387F9867}" type="slidenum">
              <a:rPr lang="en-US" smtClean="0"/>
              <a:pPr/>
              <a:t>30</a:t>
            </a:fld>
            <a:endParaRPr lang="en-US"/>
          </a:p>
        </p:txBody>
      </p:sp>
    </p:spTree>
    <p:extLst>
      <p:ext uri="{BB962C8B-B14F-4D97-AF65-F5344CB8AC3E}">
        <p14:creationId xmlns:p14="http://schemas.microsoft.com/office/powerpoint/2010/main" val="2533360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0FB14-EC86-4857-9862-9E76387F9867}" type="slidenum">
              <a:rPr lang="en-US" smtClean="0"/>
              <a:pPr/>
              <a:t>31</a:t>
            </a:fld>
            <a:endParaRPr lang="en-US"/>
          </a:p>
        </p:txBody>
      </p:sp>
    </p:spTree>
    <p:extLst>
      <p:ext uri="{BB962C8B-B14F-4D97-AF65-F5344CB8AC3E}">
        <p14:creationId xmlns:p14="http://schemas.microsoft.com/office/powerpoint/2010/main" val="1591166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0FB14-EC86-4857-9862-9E76387F9867}" type="slidenum">
              <a:rPr lang="en-US" smtClean="0"/>
              <a:pPr/>
              <a:t>32</a:t>
            </a:fld>
            <a:endParaRPr lang="en-US"/>
          </a:p>
        </p:txBody>
      </p:sp>
    </p:spTree>
    <p:extLst>
      <p:ext uri="{BB962C8B-B14F-4D97-AF65-F5344CB8AC3E}">
        <p14:creationId xmlns:p14="http://schemas.microsoft.com/office/powerpoint/2010/main" val="2052540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12064-334C-9BB1-0E99-F7F2ACB56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5809CC-EADF-F8E9-1780-1242BB6624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C3191A-83D1-F424-012F-27CEF3EC0530}"/>
              </a:ext>
            </a:extLst>
          </p:cNvPr>
          <p:cNvSpPr>
            <a:spLocks noGrp="1"/>
          </p:cNvSpPr>
          <p:nvPr>
            <p:ph type="body"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9972EAB5-B892-AB90-F65B-533885EAEDB4}"/>
              </a:ext>
            </a:extLst>
          </p:cNvPr>
          <p:cNvSpPr>
            <a:spLocks noGrp="1"/>
          </p:cNvSpPr>
          <p:nvPr>
            <p:ph type="sldNum" sz="quarter" idx="5"/>
          </p:nvPr>
        </p:nvSpPr>
        <p:spPr/>
        <p:txBody>
          <a:bodyPr/>
          <a:lstStyle/>
          <a:p>
            <a:fld id="{ADC0FB14-EC86-4857-9862-9E76387F9867}" type="slidenum">
              <a:rPr lang="en-US" smtClean="0"/>
              <a:t>33</a:t>
            </a:fld>
            <a:endParaRPr lang="en-US"/>
          </a:p>
        </p:txBody>
      </p:sp>
    </p:spTree>
    <p:extLst>
      <p:ext uri="{BB962C8B-B14F-4D97-AF65-F5344CB8AC3E}">
        <p14:creationId xmlns:p14="http://schemas.microsoft.com/office/powerpoint/2010/main" val="534613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0FB14-EC86-4857-9862-9E76387F9867}" type="slidenum">
              <a:rPr lang="en-US" smtClean="0"/>
              <a:pPr/>
              <a:t>34</a:t>
            </a:fld>
            <a:endParaRPr lang="en-US"/>
          </a:p>
        </p:txBody>
      </p:sp>
    </p:spTree>
    <p:extLst>
      <p:ext uri="{BB962C8B-B14F-4D97-AF65-F5344CB8AC3E}">
        <p14:creationId xmlns:p14="http://schemas.microsoft.com/office/powerpoint/2010/main" val="20954856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66357-BF8C-CAD7-75B0-1CA062775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617DC7-69B1-6801-A123-8CFA8ED9EB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AEDCD-2876-F27C-8783-5C5FA2A3974C}"/>
              </a:ext>
            </a:extLst>
          </p:cNvPr>
          <p:cNvSpPr>
            <a:spLocks noGrp="1"/>
          </p:cNvSpPr>
          <p:nvPr>
            <p:ph type="body" idx="1"/>
          </p:nvPr>
        </p:nvSpPr>
        <p:spPr/>
        <p:txBody>
          <a:bodyPr/>
          <a:lstStyle/>
          <a:p>
            <a:pPr lvl="0"/>
            <a:endParaRPr lang="en-US"/>
          </a:p>
        </p:txBody>
      </p:sp>
      <p:sp>
        <p:nvSpPr>
          <p:cNvPr id="4" name="Slide Number Placeholder 3">
            <a:extLst>
              <a:ext uri="{FF2B5EF4-FFF2-40B4-BE49-F238E27FC236}">
                <a16:creationId xmlns:a16="http://schemas.microsoft.com/office/drawing/2014/main" id="{A3BEA735-C117-9840-60C2-B85ADD1F94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0FB14-EC86-4857-9862-9E76387F9867}" type="slidenum">
              <a:rPr kumimoji="0" lang="en-US" sz="1200" b="0" i="0" u="none" strike="noStrike" kern="1200" cap="none" spc="0" normalizeH="0" baseline="0" noProof="0" smtClean="0">
                <a:ln>
                  <a:noFill/>
                </a:ln>
                <a:solidFill>
                  <a:prstClr val="black"/>
                </a:solidFill>
                <a:effectLst/>
                <a:uLnTx/>
                <a:uFillTx/>
                <a:latin typeface="Amasis MT Pro Black" panose="02040A040500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masis MT Pro Black" panose="02040A04050005020304" pitchFamily="18" charset="0"/>
              <a:ea typeface="+mn-ea"/>
              <a:cs typeface="+mn-cs"/>
            </a:endParaRPr>
          </a:p>
        </p:txBody>
      </p:sp>
    </p:spTree>
    <p:extLst>
      <p:ext uri="{BB962C8B-B14F-4D97-AF65-F5344CB8AC3E}">
        <p14:creationId xmlns:p14="http://schemas.microsoft.com/office/powerpoint/2010/main" val="2867756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0FB14-EC86-4857-9862-9E76387F9867}" type="slidenum">
              <a:rPr lang="en-US" smtClean="0"/>
              <a:pPr/>
              <a:t>36</a:t>
            </a:fld>
            <a:endParaRPr lang="en-US"/>
          </a:p>
        </p:txBody>
      </p:sp>
    </p:spTree>
    <p:extLst>
      <p:ext uri="{BB962C8B-B14F-4D97-AF65-F5344CB8AC3E}">
        <p14:creationId xmlns:p14="http://schemas.microsoft.com/office/powerpoint/2010/main" val="14345484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0FB14-EC86-4857-9862-9E76387F9867}" type="slidenum">
              <a:rPr lang="en-US" smtClean="0"/>
              <a:pPr/>
              <a:t>37</a:t>
            </a:fld>
            <a:endParaRPr lang="en-US"/>
          </a:p>
        </p:txBody>
      </p:sp>
    </p:spTree>
    <p:extLst>
      <p:ext uri="{BB962C8B-B14F-4D97-AF65-F5344CB8AC3E}">
        <p14:creationId xmlns:p14="http://schemas.microsoft.com/office/powerpoint/2010/main" val="1423116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0FB14-EC86-4857-9862-9E76387F9867}" type="slidenum">
              <a:rPr lang="en-US" smtClean="0"/>
              <a:pPr/>
              <a:t>38</a:t>
            </a:fld>
            <a:endParaRPr lang="en-US"/>
          </a:p>
        </p:txBody>
      </p:sp>
    </p:spTree>
    <p:extLst>
      <p:ext uri="{BB962C8B-B14F-4D97-AF65-F5344CB8AC3E}">
        <p14:creationId xmlns:p14="http://schemas.microsoft.com/office/powerpoint/2010/main" val="4979818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0FB14-EC86-4857-9862-9E76387F9867}" type="slidenum">
              <a:rPr lang="en-US" smtClean="0"/>
              <a:pPr/>
              <a:t>39</a:t>
            </a:fld>
            <a:endParaRPr lang="en-US"/>
          </a:p>
        </p:txBody>
      </p:sp>
    </p:spTree>
    <p:extLst>
      <p:ext uri="{BB962C8B-B14F-4D97-AF65-F5344CB8AC3E}">
        <p14:creationId xmlns:p14="http://schemas.microsoft.com/office/powerpoint/2010/main" val="3023230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0FB14-EC86-4857-9862-9E76387F9867}" type="slidenum">
              <a:rPr lang="en-US" smtClean="0"/>
              <a:t>4</a:t>
            </a:fld>
            <a:endParaRPr lang="en-US"/>
          </a:p>
        </p:txBody>
      </p:sp>
    </p:spTree>
    <p:extLst>
      <p:ext uri="{BB962C8B-B14F-4D97-AF65-F5344CB8AC3E}">
        <p14:creationId xmlns:p14="http://schemas.microsoft.com/office/powerpoint/2010/main" val="42889478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0FB14-EC86-4857-9862-9E76387F9867}" type="slidenum">
              <a:rPr lang="en-US" smtClean="0"/>
              <a:pPr/>
              <a:t>40</a:t>
            </a:fld>
            <a:endParaRPr lang="en-US"/>
          </a:p>
        </p:txBody>
      </p:sp>
    </p:spTree>
    <p:extLst>
      <p:ext uri="{BB962C8B-B14F-4D97-AF65-F5344CB8AC3E}">
        <p14:creationId xmlns:p14="http://schemas.microsoft.com/office/powerpoint/2010/main" val="15124778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0FB14-EC86-4857-9862-9E76387F9867}" type="slidenum">
              <a:rPr lang="en-US" smtClean="0"/>
              <a:pPr/>
              <a:t>41</a:t>
            </a:fld>
            <a:endParaRPr lang="en-US"/>
          </a:p>
        </p:txBody>
      </p:sp>
    </p:spTree>
    <p:extLst>
      <p:ext uri="{BB962C8B-B14F-4D97-AF65-F5344CB8AC3E}">
        <p14:creationId xmlns:p14="http://schemas.microsoft.com/office/powerpoint/2010/main" val="12956878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0FB14-EC86-4857-9862-9E76387F9867}" type="slidenum">
              <a:rPr lang="en-US" smtClean="0"/>
              <a:pPr/>
              <a:t>42</a:t>
            </a:fld>
            <a:endParaRPr lang="en-US"/>
          </a:p>
        </p:txBody>
      </p:sp>
    </p:spTree>
    <p:extLst>
      <p:ext uri="{BB962C8B-B14F-4D97-AF65-F5344CB8AC3E}">
        <p14:creationId xmlns:p14="http://schemas.microsoft.com/office/powerpoint/2010/main" val="3168796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ADC0FB14-EC86-4857-9862-9E76387F9867}" type="slidenum">
              <a:rPr lang="en-US" smtClean="0"/>
              <a:pPr/>
              <a:t>43</a:t>
            </a:fld>
            <a:endParaRPr lang="en-US"/>
          </a:p>
        </p:txBody>
      </p:sp>
    </p:spTree>
    <p:extLst>
      <p:ext uri="{BB962C8B-B14F-4D97-AF65-F5344CB8AC3E}">
        <p14:creationId xmlns:p14="http://schemas.microsoft.com/office/powerpoint/2010/main" val="292950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C0FB14-EC86-4857-9862-9E76387F9867}" type="slidenum">
              <a:rPr lang="en-US" smtClean="0"/>
              <a:t>5</a:t>
            </a:fld>
            <a:endParaRPr lang="en-US"/>
          </a:p>
        </p:txBody>
      </p:sp>
    </p:spTree>
    <p:extLst>
      <p:ext uri="{BB962C8B-B14F-4D97-AF65-F5344CB8AC3E}">
        <p14:creationId xmlns:p14="http://schemas.microsoft.com/office/powerpoint/2010/main" val="627457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0FB14-EC86-4857-9862-9E76387F9867}" type="slidenum">
              <a:rPr lang="en-US" smtClean="0"/>
              <a:pPr/>
              <a:t>6</a:t>
            </a:fld>
            <a:endParaRPr lang="en-US"/>
          </a:p>
        </p:txBody>
      </p:sp>
    </p:spTree>
    <p:extLst>
      <p:ext uri="{BB962C8B-B14F-4D97-AF65-F5344CB8AC3E}">
        <p14:creationId xmlns:p14="http://schemas.microsoft.com/office/powerpoint/2010/main" val="3282788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0FB14-EC86-4857-9862-9E76387F9867}" type="slidenum">
              <a:rPr lang="en-US" smtClean="0"/>
              <a:pPr/>
              <a:t>7</a:t>
            </a:fld>
            <a:endParaRPr lang="en-US"/>
          </a:p>
        </p:txBody>
      </p:sp>
    </p:spTree>
    <p:extLst>
      <p:ext uri="{BB962C8B-B14F-4D97-AF65-F5344CB8AC3E}">
        <p14:creationId xmlns:p14="http://schemas.microsoft.com/office/powerpoint/2010/main" val="2007087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ADC0FB14-EC86-4857-9862-9E76387F9867}" type="slidenum">
              <a:rPr lang="en-US" smtClean="0"/>
              <a:pPr/>
              <a:t>8</a:t>
            </a:fld>
            <a:endParaRPr lang="en-US"/>
          </a:p>
        </p:txBody>
      </p:sp>
    </p:spTree>
    <p:extLst>
      <p:ext uri="{BB962C8B-B14F-4D97-AF65-F5344CB8AC3E}">
        <p14:creationId xmlns:p14="http://schemas.microsoft.com/office/powerpoint/2010/main" val="616125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0FB14-EC86-4857-9862-9E76387F9867}" type="slidenum">
              <a:rPr lang="en-US" smtClean="0"/>
              <a:pPr/>
              <a:t>9</a:t>
            </a:fld>
            <a:endParaRPr lang="en-US"/>
          </a:p>
        </p:txBody>
      </p:sp>
    </p:spTree>
    <p:extLst>
      <p:ext uri="{BB962C8B-B14F-4D97-AF65-F5344CB8AC3E}">
        <p14:creationId xmlns:p14="http://schemas.microsoft.com/office/powerpoint/2010/main" val="3023107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49C2-4480-489C-BC02-93D0341CC2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492A94-FE97-41F2-9BFB-1880E3A873B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Amasis MT Pro Black" panose="02040A040500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4A161C9-83EA-4231-9AC3-98A1D560BD81}"/>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839160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AD9F2-A64F-479B-8313-89100C0762B4}"/>
              </a:ext>
            </a:extLst>
          </p:cNvPr>
          <p:cNvSpPr>
            <a:spLocks noGrp="1"/>
          </p:cNvSpPr>
          <p:nvPr>
            <p:ph type="title"/>
          </p:nvPr>
        </p:nvSpPr>
        <p:spPr>
          <a:xfrm>
            <a:off x="838200" y="888521"/>
            <a:ext cx="10515600" cy="802167"/>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23B5BD-CFB7-495A-9D34-7899BDF9198F}"/>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Amasis MT Pro Black" panose="02040A04050005020304" pitchFamily="18" charset="0"/>
              </a:defRPr>
            </a:lvl1pPr>
            <a:lvl2pPr>
              <a:defRPr>
                <a:latin typeface="Amasis MT Pro Black" panose="02040A04050005020304" pitchFamily="18" charset="0"/>
              </a:defRPr>
            </a:lvl2pPr>
            <a:lvl3pPr>
              <a:defRPr>
                <a:latin typeface="Amasis MT Pro Black" panose="02040A04050005020304" pitchFamily="18" charset="0"/>
              </a:defRPr>
            </a:lvl3pPr>
            <a:lvl4pPr>
              <a:defRPr>
                <a:latin typeface="Amasis MT Pro Black" panose="02040A04050005020304" pitchFamily="18" charset="0"/>
              </a:defRPr>
            </a:lvl4pPr>
            <a:lvl5pPr>
              <a:defRPr>
                <a:latin typeface="Amasis MT Pro Black" panose="02040A040500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33B8436-2945-49BC-BEF1-96E3A1984694}"/>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1932502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10AC9A-E5CF-4C3F-B231-1EFA1C91FB7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62677D-074F-43DB-838A-405FB0D64160}"/>
              </a:ext>
            </a:extLst>
          </p:cNvPr>
          <p:cNvSpPr>
            <a:spLocks noGrp="1"/>
          </p:cNvSpPr>
          <p:nvPr>
            <p:ph type="body" orient="vert" idx="1"/>
          </p:nvPr>
        </p:nvSpPr>
        <p:spPr>
          <a:xfrm>
            <a:off x="838200" y="365125"/>
            <a:ext cx="7734300" cy="5811838"/>
          </a:xfrm>
          <a:prstGeom prst="rect">
            <a:avLst/>
          </a:prstGeom>
        </p:spPr>
        <p:txBody>
          <a:bodyPr vert="eaVert"/>
          <a:lstStyle>
            <a:lvl1pPr>
              <a:defRPr>
                <a:latin typeface="Amasis MT Pro Black" panose="02040A04050005020304" pitchFamily="18" charset="0"/>
              </a:defRPr>
            </a:lvl1pPr>
            <a:lvl2pPr>
              <a:defRPr>
                <a:latin typeface="Amasis MT Pro Black" panose="02040A04050005020304" pitchFamily="18" charset="0"/>
              </a:defRPr>
            </a:lvl2pPr>
            <a:lvl3pPr>
              <a:defRPr>
                <a:latin typeface="Amasis MT Pro Black" panose="02040A04050005020304" pitchFamily="18" charset="0"/>
              </a:defRPr>
            </a:lvl3pPr>
            <a:lvl4pPr>
              <a:defRPr>
                <a:latin typeface="Amasis MT Pro Black" panose="02040A04050005020304" pitchFamily="18" charset="0"/>
              </a:defRPr>
            </a:lvl4pPr>
            <a:lvl5pPr>
              <a:defRPr>
                <a:latin typeface="Amasis MT Pro Black" panose="02040A040500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9FAB10D-E073-4B12-8A55-7CC64251359E}"/>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1848410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BCA44-7EAA-4DFB-849C-CDA163E653AC}"/>
              </a:ext>
            </a:extLst>
          </p:cNvPr>
          <p:cNvSpPr>
            <a:spLocks noGrp="1"/>
          </p:cNvSpPr>
          <p:nvPr>
            <p:ph type="title"/>
          </p:nvPr>
        </p:nvSpPr>
        <p:spPr>
          <a:xfrm>
            <a:off x="838200" y="923026"/>
            <a:ext cx="10515600" cy="76766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5A4BA19-759D-4196-806E-62BBBF27A28C}"/>
              </a:ext>
            </a:extLst>
          </p:cNvPr>
          <p:cNvSpPr>
            <a:spLocks noGrp="1"/>
          </p:cNvSpPr>
          <p:nvPr>
            <p:ph idx="1"/>
          </p:nvPr>
        </p:nvSpPr>
        <p:spPr>
          <a:xfrm>
            <a:off x="838200" y="1825625"/>
            <a:ext cx="10515600" cy="4351338"/>
          </a:xfrm>
          <a:prstGeom prst="rect">
            <a:avLst/>
          </a:prstGeom>
        </p:spPr>
        <p:txBody>
          <a:bodyPr/>
          <a:lstStyle>
            <a:lvl1pPr>
              <a:defRPr>
                <a:latin typeface="Amasis MT Pro Black" panose="02040A04050005020304" pitchFamily="18" charset="0"/>
              </a:defRPr>
            </a:lvl1pPr>
            <a:lvl2pPr>
              <a:defRPr>
                <a:latin typeface="Amasis MT Pro Black" panose="02040A04050005020304" pitchFamily="18" charset="0"/>
              </a:defRPr>
            </a:lvl2pPr>
            <a:lvl3pPr>
              <a:defRPr>
                <a:latin typeface="Amasis MT Pro Black" panose="02040A04050005020304" pitchFamily="18" charset="0"/>
              </a:defRPr>
            </a:lvl3pPr>
            <a:lvl4pPr>
              <a:defRPr>
                <a:latin typeface="Amasis MT Pro Black" panose="02040A04050005020304" pitchFamily="18" charset="0"/>
              </a:defRPr>
            </a:lvl4pPr>
            <a:lvl5pPr>
              <a:defRPr>
                <a:latin typeface="Amasis MT Pro Black" panose="02040A040500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975E60E-BFF6-443F-A565-3FE314F40F90}"/>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2000774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11359-BD1B-48C1-9E18-E1B4FBC58CA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2639D4-9876-4903-BF5B-D65E74A6E4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Amasis MT Pro Black" panose="02040A040500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B96E5841-F992-4C30-942C-577F94E94B61}"/>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3872824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335DF-4771-4E25-9EB4-2ABE514EA7BF}"/>
              </a:ext>
            </a:extLst>
          </p:cNvPr>
          <p:cNvSpPr>
            <a:spLocks noGrp="1"/>
          </p:cNvSpPr>
          <p:nvPr>
            <p:ph type="title"/>
          </p:nvPr>
        </p:nvSpPr>
        <p:spPr>
          <a:xfrm>
            <a:off x="838200" y="905774"/>
            <a:ext cx="10515600" cy="784914"/>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9FA060-F121-404E-893D-016DAB07964C}"/>
              </a:ext>
            </a:extLst>
          </p:cNvPr>
          <p:cNvSpPr>
            <a:spLocks noGrp="1"/>
          </p:cNvSpPr>
          <p:nvPr>
            <p:ph sz="half" idx="1"/>
          </p:nvPr>
        </p:nvSpPr>
        <p:spPr>
          <a:xfrm>
            <a:off x="838200" y="1825625"/>
            <a:ext cx="5181600" cy="4351338"/>
          </a:xfrm>
          <a:prstGeom prst="rect">
            <a:avLst/>
          </a:prstGeom>
        </p:spPr>
        <p:txBody>
          <a:bodyPr/>
          <a:lstStyle>
            <a:lvl1pPr>
              <a:defRPr>
                <a:latin typeface="Amasis MT Pro Black" panose="02040A04050005020304" pitchFamily="18" charset="0"/>
              </a:defRPr>
            </a:lvl1pPr>
            <a:lvl2pPr>
              <a:defRPr>
                <a:latin typeface="Amasis MT Pro Black" panose="02040A04050005020304" pitchFamily="18" charset="0"/>
              </a:defRPr>
            </a:lvl2pPr>
            <a:lvl3pPr>
              <a:defRPr>
                <a:latin typeface="Amasis MT Pro Black" panose="02040A04050005020304" pitchFamily="18" charset="0"/>
              </a:defRPr>
            </a:lvl3pPr>
            <a:lvl4pPr>
              <a:defRPr>
                <a:latin typeface="Amasis MT Pro Black" panose="02040A04050005020304" pitchFamily="18" charset="0"/>
              </a:defRPr>
            </a:lvl4pPr>
            <a:lvl5pPr>
              <a:defRPr>
                <a:latin typeface="Amasis MT Pro Black" panose="02040A040500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7ACC42-E791-481E-9FF6-A7B901365B6C}"/>
              </a:ext>
            </a:extLst>
          </p:cNvPr>
          <p:cNvSpPr>
            <a:spLocks noGrp="1"/>
          </p:cNvSpPr>
          <p:nvPr>
            <p:ph sz="half" idx="2"/>
          </p:nvPr>
        </p:nvSpPr>
        <p:spPr>
          <a:xfrm>
            <a:off x="6172200" y="1825625"/>
            <a:ext cx="5181600" cy="4351338"/>
          </a:xfrm>
          <a:prstGeom prst="rect">
            <a:avLst/>
          </a:prstGeom>
        </p:spPr>
        <p:txBody>
          <a:bodyPr/>
          <a:lstStyle>
            <a:lvl1pPr>
              <a:defRPr>
                <a:latin typeface="Amasis MT Pro Black" panose="02040A04050005020304" pitchFamily="18" charset="0"/>
              </a:defRPr>
            </a:lvl1pPr>
            <a:lvl2pPr>
              <a:defRPr>
                <a:latin typeface="Amasis MT Pro Black" panose="02040A04050005020304" pitchFamily="18" charset="0"/>
              </a:defRPr>
            </a:lvl2pPr>
            <a:lvl3pPr>
              <a:defRPr>
                <a:latin typeface="Amasis MT Pro Black" panose="02040A04050005020304" pitchFamily="18" charset="0"/>
              </a:defRPr>
            </a:lvl3pPr>
            <a:lvl4pPr>
              <a:defRPr>
                <a:latin typeface="Amasis MT Pro Black" panose="02040A04050005020304" pitchFamily="18" charset="0"/>
              </a:defRPr>
            </a:lvl4pPr>
            <a:lvl5pPr>
              <a:defRPr>
                <a:latin typeface="Amasis MT Pro Black" panose="02040A040500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0A21471-4DE8-4290-9D3E-C3D55E3EC176}"/>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956925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FBC68-361C-4A45-B923-43733287408F}"/>
              </a:ext>
            </a:extLst>
          </p:cNvPr>
          <p:cNvSpPr>
            <a:spLocks noGrp="1"/>
          </p:cNvSpPr>
          <p:nvPr>
            <p:ph type="title"/>
          </p:nvPr>
        </p:nvSpPr>
        <p:spPr>
          <a:xfrm>
            <a:off x="839788" y="866776"/>
            <a:ext cx="10515600" cy="82391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4DDE31-7B3D-4BD1-BA7D-6A31548BDB4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Amasis MT Pro Black" panose="02040A040500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3BD3EA-6F36-4363-99D9-4DC859372318}"/>
              </a:ext>
            </a:extLst>
          </p:cNvPr>
          <p:cNvSpPr>
            <a:spLocks noGrp="1"/>
          </p:cNvSpPr>
          <p:nvPr>
            <p:ph sz="half" idx="2"/>
          </p:nvPr>
        </p:nvSpPr>
        <p:spPr>
          <a:xfrm>
            <a:off x="839788" y="2505075"/>
            <a:ext cx="5157787" cy="3684588"/>
          </a:xfrm>
          <a:prstGeom prst="rect">
            <a:avLst/>
          </a:prstGeom>
        </p:spPr>
        <p:txBody>
          <a:bodyPr/>
          <a:lstStyle>
            <a:lvl1pPr>
              <a:defRPr>
                <a:latin typeface="Amasis MT Pro Black" panose="02040A04050005020304" pitchFamily="18" charset="0"/>
              </a:defRPr>
            </a:lvl1pPr>
            <a:lvl2pPr>
              <a:defRPr>
                <a:latin typeface="Amasis MT Pro Black" panose="02040A04050005020304" pitchFamily="18" charset="0"/>
              </a:defRPr>
            </a:lvl2pPr>
            <a:lvl3pPr>
              <a:defRPr>
                <a:latin typeface="Amasis MT Pro Black" panose="02040A04050005020304" pitchFamily="18" charset="0"/>
              </a:defRPr>
            </a:lvl3pPr>
            <a:lvl4pPr>
              <a:defRPr>
                <a:latin typeface="Amasis MT Pro Black" panose="02040A04050005020304" pitchFamily="18" charset="0"/>
              </a:defRPr>
            </a:lvl4pPr>
            <a:lvl5pPr>
              <a:defRPr>
                <a:latin typeface="Amasis MT Pro Black" panose="02040A040500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4A206-FF9C-4A22-88AD-13D7444D144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Amasis MT Pro Black" panose="02040A040500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67708F-3462-46A0-8F88-4537324DC1D5}"/>
              </a:ext>
            </a:extLst>
          </p:cNvPr>
          <p:cNvSpPr>
            <a:spLocks noGrp="1"/>
          </p:cNvSpPr>
          <p:nvPr>
            <p:ph sz="quarter" idx="4"/>
          </p:nvPr>
        </p:nvSpPr>
        <p:spPr>
          <a:xfrm>
            <a:off x="6172200" y="2505075"/>
            <a:ext cx="5183188" cy="3684588"/>
          </a:xfrm>
          <a:prstGeom prst="rect">
            <a:avLst/>
          </a:prstGeom>
        </p:spPr>
        <p:txBody>
          <a:bodyPr/>
          <a:lstStyle>
            <a:lvl1pPr>
              <a:defRPr>
                <a:latin typeface="Amasis MT Pro Black" panose="02040A04050005020304" pitchFamily="18" charset="0"/>
              </a:defRPr>
            </a:lvl1pPr>
            <a:lvl2pPr>
              <a:defRPr>
                <a:latin typeface="Amasis MT Pro Black" panose="02040A04050005020304" pitchFamily="18" charset="0"/>
              </a:defRPr>
            </a:lvl2pPr>
            <a:lvl3pPr>
              <a:defRPr>
                <a:latin typeface="Amasis MT Pro Black" panose="02040A04050005020304" pitchFamily="18" charset="0"/>
              </a:defRPr>
            </a:lvl3pPr>
            <a:lvl4pPr>
              <a:defRPr>
                <a:latin typeface="Amasis MT Pro Black" panose="02040A04050005020304" pitchFamily="18" charset="0"/>
              </a:defRPr>
            </a:lvl4pPr>
            <a:lvl5pPr>
              <a:defRPr>
                <a:latin typeface="Amasis MT Pro Black" panose="02040A040500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A7276E9-72CB-46B5-8D81-3A35BE476D5D}"/>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473392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42DF8-B9A9-4C85-9B7B-F5C0062BDDA7}"/>
              </a:ext>
            </a:extLst>
          </p:cNvPr>
          <p:cNvSpPr>
            <a:spLocks noGrp="1"/>
          </p:cNvSpPr>
          <p:nvPr>
            <p:ph type="title"/>
          </p:nvPr>
        </p:nvSpPr>
        <p:spPr>
          <a:xfrm>
            <a:off x="838200" y="888521"/>
            <a:ext cx="10515600" cy="802167"/>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2EA2C01-181C-4EBF-BF76-56F16F72F17D}"/>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646798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1F769E-6F69-4B77-AB59-9683394D774B}"/>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2726587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9691A-0B9C-4913-9488-2AE109609F10}"/>
              </a:ext>
            </a:extLst>
          </p:cNvPr>
          <p:cNvSpPr>
            <a:spLocks noGrp="1"/>
          </p:cNvSpPr>
          <p:nvPr>
            <p:ph type="title"/>
          </p:nvPr>
        </p:nvSpPr>
        <p:spPr>
          <a:xfrm>
            <a:off x="839788" y="923026"/>
            <a:ext cx="3932237" cy="1134374"/>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D78E8E-33BB-4C6B-BE2D-07EE77B8D2C5}"/>
              </a:ext>
            </a:extLst>
          </p:cNvPr>
          <p:cNvSpPr>
            <a:spLocks noGrp="1"/>
          </p:cNvSpPr>
          <p:nvPr>
            <p:ph idx="1"/>
          </p:nvPr>
        </p:nvSpPr>
        <p:spPr>
          <a:xfrm>
            <a:off x="5183188" y="987425"/>
            <a:ext cx="6172200" cy="4873625"/>
          </a:xfrm>
          <a:prstGeom prst="rect">
            <a:avLst/>
          </a:prstGeom>
        </p:spPr>
        <p:txBody>
          <a:bodyPr/>
          <a:lstStyle>
            <a:lvl1pPr>
              <a:defRPr sz="3200">
                <a:latin typeface="Amasis MT Pro Black" panose="02040A04050005020304" pitchFamily="18" charset="0"/>
              </a:defRPr>
            </a:lvl1pPr>
            <a:lvl2pPr>
              <a:defRPr sz="2800">
                <a:latin typeface="Amasis MT Pro Black" panose="02040A04050005020304" pitchFamily="18" charset="0"/>
              </a:defRPr>
            </a:lvl2pPr>
            <a:lvl3pPr>
              <a:defRPr sz="2400">
                <a:latin typeface="Amasis MT Pro Black" panose="02040A04050005020304" pitchFamily="18" charset="0"/>
              </a:defRPr>
            </a:lvl3pPr>
            <a:lvl4pPr>
              <a:defRPr sz="2000">
                <a:latin typeface="Amasis MT Pro Black" panose="02040A04050005020304" pitchFamily="18" charset="0"/>
              </a:defRPr>
            </a:lvl4pPr>
            <a:lvl5pPr>
              <a:defRPr sz="2000">
                <a:latin typeface="Amasis MT Pro Black" panose="02040A04050005020304" pitchFamily="18"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4508AE-CCB2-4C74-9CDA-31275DC739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Amasis MT Pro Black" panose="02040A040500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92004967-E51B-43A9-82B4-2428D291794B}"/>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1653677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937D7-37AB-457C-94F1-7B1E4E78DA5F}"/>
              </a:ext>
            </a:extLst>
          </p:cNvPr>
          <p:cNvSpPr>
            <a:spLocks noGrp="1"/>
          </p:cNvSpPr>
          <p:nvPr>
            <p:ph type="title"/>
          </p:nvPr>
        </p:nvSpPr>
        <p:spPr>
          <a:xfrm>
            <a:off x="839788" y="914400"/>
            <a:ext cx="3932237" cy="11430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4034A7-C6D0-4C45-9B0C-1E2672543CA0}"/>
              </a:ext>
            </a:extLst>
          </p:cNvPr>
          <p:cNvSpPr>
            <a:spLocks noGrp="1"/>
          </p:cNvSpPr>
          <p:nvPr>
            <p:ph type="pic" idx="1"/>
          </p:nvPr>
        </p:nvSpPr>
        <p:spPr>
          <a:xfrm>
            <a:off x="5183188" y="987425"/>
            <a:ext cx="6172200" cy="4873625"/>
          </a:xfrm>
          <a:prstGeom prst="rect">
            <a:avLst/>
          </a:prstGeom>
        </p:spPr>
        <p:txBody>
          <a:bodyPr/>
          <a:lstStyle>
            <a:lvl1pPr marL="0" indent="0">
              <a:buNone/>
              <a:defRPr sz="3200">
                <a:latin typeface="Amasis MT Pro Black" panose="02040A040500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C7E907-BE2F-46D3-A148-7C8E755888D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Amasis MT Pro Black" panose="02040A040500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991ED09B-29F0-444D-8ABB-22EF533FAA9E}"/>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4282430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10F751-D832-4DCD-ACE2-3A723A9CCF87}"/>
              </a:ext>
            </a:extLst>
          </p:cNvPr>
          <p:cNvSpPr>
            <a:spLocks noGrp="1"/>
          </p:cNvSpPr>
          <p:nvPr>
            <p:ph type="sldNum" sz="quarter" idx="4"/>
          </p:nvPr>
        </p:nvSpPr>
        <p:spPr>
          <a:xfrm>
            <a:off x="9104586"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masis MT Pro Black" panose="02040A04050005020304" pitchFamily="18" charset="0"/>
              </a:defRPr>
            </a:lvl1pPr>
          </a:lstStyle>
          <a:p>
            <a:fld id="{FDED439A-D2D5-4B44-A4B3-5CB4B50C11CB}" type="slidenum">
              <a:rPr lang="en-US" smtClean="0"/>
              <a:pPr/>
              <a:t>‹#›</a:t>
            </a:fld>
            <a:endParaRPr lang="en-US"/>
          </a:p>
        </p:txBody>
      </p:sp>
      <p:pic>
        <p:nvPicPr>
          <p:cNvPr id="7" name="Picture 6">
            <a:extLst>
              <a:ext uri="{FF2B5EF4-FFF2-40B4-BE49-F238E27FC236}">
                <a16:creationId xmlns:a16="http://schemas.microsoft.com/office/drawing/2014/main" id="{626F693E-616E-E31D-F214-998AED68351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8" name="Straight Connector 7">
            <a:extLst>
              <a:ext uri="{FF2B5EF4-FFF2-40B4-BE49-F238E27FC236}">
                <a16:creationId xmlns:a16="http://schemas.microsoft.com/office/drawing/2014/main" id="{FF27440F-CE7E-A820-68CD-EE45B45EB1AE}"/>
              </a:ext>
            </a:extLst>
          </p:cNvPr>
          <p:cNvCxnSpPr/>
          <p:nvPr userDrawn="1"/>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132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6.xml"/><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notesSlide" Target="../notesSlides/notesSlide12.xml"/><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aphis.usda.gov/funding/ppdmdpp"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www.youtube.com/watch?v=CreYxWPxba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eauth.usda.gov/eauth/b/usda/home" TargetMode="External"/><Relationship Id="rId5" Type="http://schemas.openxmlformats.org/officeDocument/2006/relationships/image" Target="../media/image39.sv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hyperlink" Target="https://www.aphis.usda.gov/funding/ppdmdpp"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image" Target="../media/image42.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svg"/><Relationship Id="rId11" Type="http://schemas.openxmlformats.org/officeDocument/2006/relationships/image" Target="../media/image21.sv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notesSlide" Target="../notesSlides/notesSlide18.xml"/><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5.png"/><Relationship Id="rId7" Type="http://schemas.openxmlformats.org/officeDocument/2006/relationships/diagramQuickStyle" Target="../diagrams/quickStyle2.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6.svg"/><Relationship Id="rId9" Type="http://schemas.microsoft.com/office/2007/relationships/diagramDrawing" Target="../diagrams/drawing2.xml"/></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47.jpe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sv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3.sv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www.publicdomainpictures.net/en/view-image.php?image=271549&amp;picture=audit-report"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88.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hyperlink" Target="mailto:PPA-projects@usda.gov"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5.svg"/><Relationship Id="rId11" Type="http://schemas.openxmlformats.org/officeDocument/2006/relationships/hyperlink" Target="mailto:Ppa-projects@usda.gov" TargetMode="External"/><Relationship Id="rId5" Type="http://schemas.openxmlformats.org/officeDocument/2006/relationships/image" Target="../media/image84.png"/><Relationship Id="rId10" Type="http://schemas.openxmlformats.org/officeDocument/2006/relationships/hyperlink" Target="https://public.govdelivery.com/accounts/USDAAPHIS/subscriber/new" TargetMode="External"/><Relationship Id="rId4" Type="http://schemas.openxmlformats.org/officeDocument/2006/relationships/image" Target="../media/image83.svg"/><Relationship Id="rId9" Type="http://schemas.openxmlformats.org/officeDocument/2006/relationships/hyperlink" Target="https://www.aphis.usda.gov/funding/ppdmdpp"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mailto:Ppa-projects@usda.gov" TargetMode="External"/><Relationship Id="rId7" Type="http://schemas.openxmlformats.org/officeDocument/2006/relationships/hyperlink" Target="https://creativecommons.org/licenses/by-nc-sa/3.0/"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hyperlink" Target="https://www.enago.com/academy/suggest-reviewers-paper/" TargetMode="External"/><Relationship Id="rId5" Type="http://schemas.openxmlformats.org/officeDocument/2006/relationships/image" Target="../media/image89.jpeg"/><Relationship Id="rId4" Type="http://schemas.openxmlformats.org/officeDocument/2006/relationships/hyperlink" Target="mailto:PPA-projects@usda.gov"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hyperlink" Target="https://www.aphis.usda.gov/funding/ppdmdpp" TargetMode="External"/><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11.sv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93.svg"/><Relationship Id="rId11" Type="http://schemas.openxmlformats.org/officeDocument/2006/relationships/image" Target="../media/image10.png"/><Relationship Id="rId5" Type="http://schemas.openxmlformats.org/officeDocument/2006/relationships/image" Target="../media/image92.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 Id="rId1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997D0F-5F77-3C62-E5C8-21E0A73564ED}"/>
              </a:ext>
            </a:extLst>
          </p:cNvPr>
          <p:cNvSpPr>
            <a:spLocks noGrp="1"/>
          </p:cNvSpPr>
          <p:nvPr>
            <p:ph type="title" idx="4294967295"/>
          </p:nvPr>
        </p:nvSpPr>
        <p:spPr>
          <a:xfrm>
            <a:off x="838200" y="-1325563"/>
            <a:ext cx="10515600" cy="1325563"/>
          </a:xfrm>
          <a:prstGeom prst="rect">
            <a:avLst/>
          </a:prstGeom>
        </p:spPr>
        <p:txBody>
          <a:bodyPr anchor="b"/>
          <a:lstStyle/>
          <a:p>
            <a:r>
              <a:rPr lang="en-US" dirty="0"/>
              <a:t>Introduction to Funding Regulatory Plant Pathogen Research</a:t>
            </a:r>
          </a:p>
        </p:txBody>
      </p:sp>
      <p:pic>
        <p:nvPicPr>
          <p:cNvPr id="5" name="Picture 4" descr="USDA APHIS logo with names spelled out">
            <a:extLst>
              <a:ext uri="{FF2B5EF4-FFF2-40B4-BE49-F238E27FC236}">
                <a16:creationId xmlns:a16="http://schemas.microsoft.com/office/drawing/2014/main" id="{743B9073-BDC0-437A-B397-1860639BA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7" name="Straight Connector 6">
            <a:extLst>
              <a:ext uri="{FF2B5EF4-FFF2-40B4-BE49-F238E27FC236}">
                <a16:creationId xmlns:a16="http://schemas.microsoft.com/office/drawing/2014/main" id="{C1BF5077-1F33-450F-BFF1-5FB7FDD2BB0C}"/>
              </a:ext>
              <a:ext uri="{C183D7F6-B498-43B3-948B-1728B52AA6E4}">
                <adec:decorative xmlns:adec="http://schemas.microsoft.com/office/drawing/2017/decorative" val="1"/>
              </a:ext>
            </a:extLst>
          </p:cNvPr>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8" name="Title 3">
            <a:extLst>
              <a:ext uri="{FF2B5EF4-FFF2-40B4-BE49-F238E27FC236}">
                <a16:creationId xmlns:a16="http://schemas.microsoft.com/office/drawing/2014/main" id="{A8637160-D938-2039-6132-1FF0122F9528}"/>
              </a:ext>
            </a:extLst>
          </p:cNvPr>
          <p:cNvSpPr txBox="1">
            <a:spLocks/>
          </p:cNvSpPr>
          <p:nvPr/>
        </p:nvSpPr>
        <p:spPr>
          <a:xfrm>
            <a:off x="443061" y="1008315"/>
            <a:ext cx="5904400" cy="3066403"/>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300" dirty="0">
                <a:latin typeface="Amasis MT Pro Black" panose="02040A04050005020304" pitchFamily="18" charset="0"/>
              </a:rPr>
              <a:t>Apply for Plant Protection Act Section 7721 – Plant Pest and Disease Management and Disaster Prevention Program Funding</a:t>
            </a:r>
          </a:p>
        </p:txBody>
      </p:sp>
      <p:sp>
        <p:nvSpPr>
          <p:cNvPr id="9" name="Title 3">
            <a:extLst>
              <a:ext uri="{FF2B5EF4-FFF2-40B4-BE49-F238E27FC236}">
                <a16:creationId xmlns:a16="http://schemas.microsoft.com/office/drawing/2014/main" id="{3C8C6F3E-B4AE-2FA4-8279-CF6EFCFD2333}"/>
              </a:ext>
            </a:extLst>
          </p:cNvPr>
          <p:cNvSpPr txBox="1">
            <a:spLocks/>
          </p:cNvSpPr>
          <p:nvPr/>
        </p:nvSpPr>
        <p:spPr>
          <a:xfrm>
            <a:off x="863470" y="4285059"/>
            <a:ext cx="5585551" cy="2049136"/>
          </a:xfrm>
          <a:prstGeom prst="rect">
            <a:avLst/>
          </a:prstGeom>
        </p:spPr>
        <p:txBody>
          <a:bodyPr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a:latin typeface="Amasis MT Pro" panose="02040504050005020304" pitchFamily="18" charset="0"/>
              </a:rPr>
              <a:t>PPA 7721 PPDMDPP Members:</a:t>
            </a:r>
          </a:p>
          <a:p>
            <a:pPr algn="ctr"/>
            <a:r>
              <a:rPr lang="en-US" sz="2400">
                <a:latin typeface="Amasis MT Pro" panose="02040504050005020304" pitchFamily="18" charset="0"/>
              </a:rPr>
              <a:t>Kelsey Bakken</a:t>
            </a:r>
          </a:p>
          <a:p>
            <a:pPr algn="ctr"/>
            <a:r>
              <a:rPr lang="en-US" sz="2400">
                <a:latin typeface="Amasis MT Pro" panose="02040504050005020304" pitchFamily="18" charset="0"/>
              </a:rPr>
              <a:t>Chelsea Carey</a:t>
            </a:r>
          </a:p>
          <a:p>
            <a:pPr algn="ctr"/>
            <a:r>
              <a:rPr lang="en-US" sz="2400">
                <a:latin typeface="Amasis MT Pro" panose="02040504050005020304" pitchFamily="18" charset="0"/>
              </a:rPr>
              <a:t>Glorimar Marrero</a:t>
            </a:r>
          </a:p>
          <a:p>
            <a:pPr algn="ctr"/>
            <a:r>
              <a:rPr lang="en-US" sz="2400">
                <a:latin typeface="Amasis MT Pro" panose="02040504050005020304" pitchFamily="18" charset="0"/>
              </a:rPr>
              <a:t>Lindsey Thiessen </a:t>
            </a:r>
          </a:p>
          <a:p>
            <a:pPr algn="ctr"/>
            <a:r>
              <a:rPr lang="en-US" sz="2400">
                <a:latin typeface="Amasis MT Pro" panose="02040504050005020304" pitchFamily="18" charset="0"/>
              </a:rPr>
              <a:t>Julie Van Meter</a:t>
            </a:r>
          </a:p>
        </p:txBody>
      </p:sp>
      <p:pic>
        <p:nvPicPr>
          <p:cNvPr id="6" name="Content Placeholder 8" descr="Hands of person wearing gray sweater typing on laptop with a tablet, digital pen, and cup of coffee">
            <a:extLst>
              <a:ext uri="{FF2B5EF4-FFF2-40B4-BE49-F238E27FC236}">
                <a16:creationId xmlns:a16="http://schemas.microsoft.com/office/drawing/2014/main" id="{4C5C64E0-5B82-E585-6FF4-CE8A3C09B5CD}"/>
              </a:ext>
            </a:extLst>
          </p:cNvPr>
          <p:cNvPicPr>
            <a:picLocks noChangeAspect="1"/>
          </p:cNvPicPr>
          <p:nvPr/>
        </p:nvPicPr>
        <p:blipFill rotWithShape="1">
          <a:blip r:embed="rId4">
            <a:extLst>
              <a:ext uri="{28A0092B-C50C-407E-A947-70E740481C1C}">
                <a14:useLocalDpi xmlns:a14="http://schemas.microsoft.com/office/drawing/2010/main" val="0"/>
              </a:ext>
            </a:extLst>
          </a:blip>
          <a:srcRect l="16274" r="24461" b="-1"/>
          <a:stretch/>
        </p:blipFill>
        <p:spPr>
          <a:xfrm>
            <a:off x="6869430" y="863206"/>
            <a:ext cx="5322568" cy="5994793"/>
          </a:xfrm>
          <a:prstGeom prst="rect">
            <a:avLst/>
          </a:prstGeom>
        </p:spPr>
      </p:pic>
      <p:sp>
        <p:nvSpPr>
          <p:cNvPr id="2" name="Slide Number Placeholder 1">
            <a:extLst>
              <a:ext uri="{FF2B5EF4-FFF2-40B4-BE49-F238E27FC236}">
                <a16:creationId xmlns:a16="http://schemas.microsoft.com/office/drawing/2014/main" id="{A1417A9E-57CB-0AB4-5A9B-7402EDD068BA}"/>
              </a:ext>
            </a:extLst>
          </p:cNvPr>
          <p:cNvSpPr>
            <a:spLocks noGrp="1"/>
          </p:cNvSpPr>
          <p:nvPr>
            <p:ph type="sldNum" sz="quarter" idx="12"/>
          </p:nvPr>
        </p:nvSpPr>
        <p:spPr/>
        <p:txBody>
          <a:bodyPr/>
          <a:lstStyle/>
          <a:p>
            <a:fld id="{5267E680-71FF-44DA-8726-CE9EC60570B4}" type="slidenum">
              <a:rPr lang="en-US" smtClean="0"/>
              <a:t>1</a:t>
            </a:fld>
            <a:endParaRPr lang="en-US"/>
          </a:p>
        </p:txBody>
      </p:sp>
    </p:spTree>
    <p:extLst>
      <p:ext uri="{BB962C8B-B14F-4D97-AF65-F5344CB8AC3E}">
        <p14:creationId xmlns:p14="http://schemas.microsoft.com/office/powerpoint/2010/main" val="3052893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DDE9B-AEBB-CA47-6831-01F59BC6CAEF}"/>
            </a:ext>
          </a:extLst>
        </p:cNvPr>
        <p:cNvGrpSpPr/>
        <p:nvPr/>
      </p:nvGrpSpPr>
      <p:grpSpPr>
        <a:xfrm>
          <a:off x="0" y="0"/>
          <a:ext cx="0" cy="0"/>
          <a:chOff x="0" y="0"/>
          <a:chExt cx="0" cy="0"/>
        </a:xfrm>
      </p:grpSpPr>
      <p:sp>
        <p:nvSpPr>
          <p:cNvPr id="30" name="Title 29">
            <a:extLst>
              <a:ext uri="{FF2B5EF4-FFF2-40B4-BE49-F238E27FC236}">
                <a16:creationId xmlns:a16="http://schemas.microsoft.com/office/drawing/2014/main" id="{5134BC80-C3E8-5D6C-681D-B6A18AA0C031}"/>
              </a:ext>
            </a:extLst>
          </p:cNvPr>
          <p:cNvSpPr>
            <a:spLocks noGrp="1"/>
          </p:cNvSpPr>
          <p:nvPr>
            <p:ph type="title" idx="4294967295"/>
          </p:nvPr>
        </p:nvSpPr>
        <p:spPr>
          <a:xfrm>
            <a:off x="838200" y="-1325563"/>
            <a:ext cx="10515600" cy="1325563"/>
          </a:xfrm>
          <a:prstGeom prst="rect">
            <a:avLst/>
          </a:prstGeom>
        </p:spPr>
        <p:txBody>
          <a:bodyPr anchor="b"/>
          <a:lstStyle/>
          <a:p>
            <a:r>
              <a:rPr lang="en-US"/>
              <a:t>Steps to Implementation of the PPDMDPP</a:t>
            </a:r>
          </a:p>
        </p:txBody>
      </p:sp>
      <p:grpSp>
        <p:nvGrpSpPr>
          <p:cNvPr id="35" name="Group 34" descr="USDA PPA 7721 announcement describing the amount of funding and purpose of the program.">
            <a:extLst>
              <a:ext uri="{FF2B5EF4-FFF2-40B4-BE49-F238E27FC236}">
                <a16:creationId xmlns:a16="http://schemas.microsoft.com/office/drawing/2014/main" id="{5A92BDD5-F8FD-ED2D-895D-A5C0A06A1A27}"/>
              </a:ext>
            </a:extLst>
          </p:cNvPr>
          <p:cNvGrpSpPr/>
          <p:nvPr/>
        </p:nvGrpSpPr>
        <p:grpSpPr>
          <a:xfrm>
            <a:off x="-9417" y="1282"/>
            <a:ext cx="12191980" cy="6856718"/>
            <a:chOff x="-9417" y="1282"/>
            <a:chExt cx="12191980" cy="6856718"/>
          </a:xfrm>
        </p:grpSpPr>
        <p:pic>
          <p:nvPicPr>
            <p:cNvPr id="3" name="Picture 2" descr="A person holding a crate of vegetables">
              <a:extLst>
                <a:ext uri="{FF2B5EF4-FFF2-40B4-BE49-F238E27FC236}">
                  <a16:creationId xmlns:a16="http://schemas.microsoft.com/office/drawing/2014/main" id="{679BEDDC-A641-01EB-6004-481C30988B27}"/>
                </a:ext>
              </a:extLst>
            </p:cNvPr>
            <p:cNvPicPr>
              <a:picLocks noChangeAspect="1"/>
            </p:cNvPicPr>
            <p:nvPr/>
          </p:nvPicPr>
          <p:blipFill rotWithShape="1">
            <a:blip r:embed="rId3">
              <a:extLst>
                <a:ext uri="{28A0092B-C50C-407E-A947-70E740481C1C}">
                  <a14:useLocalDpi xmlns:a14="http://schemas.microsoft.com/office/drawing/2010/main" val="0"/>
                </a:ext>
              </a:extLst>
            </a:blip>
            <a:srcRect l="29320"/>
            <a:stretch/>
          </p:blipFill>
          <p:spPr>
            <a:xfrm>
              <a:off x="-9417" y="1282"/>
              <a:ext cx="12191980" cy="6856718"/>
            </a:xfrm>
            <a:prstGeom prst="rect">
              <a:avLst/>
            </a:prstGeom>
          </p:spPr>
        </p:pic>
        <p:grpSp>
          <p:nvGrpSpPr>
            <p:cNvPr id="34" name="Group 33">
              <a:extLst>
                <a:ext uri="{FF2B5EF4-FFF2-40B4-BE49-F238E27FC236}">
                  <a16:creationId xmlns:a16="http://schemas.microsoft.com/office/drawing/2014/main" id="{DC329D5A-343D-1747-4DDF-6DC1094CA23D}"/>
                </a:ext>
              </a:extLst>
            </p:cNvPr>
            <p:cNvGrpSpPr/>
            <p:nvPr/>
          </p:nvGrpSpPr>
          <p:grpSpPr>
            <a:xfrm>
              <a:off x="665018" y="1284270"/>
              <a:ext cx="11317867" cy="5573730"/>
              <a:chOff x="665018" y="1284270"/>
              <a:chExt cx="11317867" cy="5573730"/>
            </a:xfrm>
          </p:grpSpPr>
          <p:sp>
            <p:nvSpPr>
              <p:cNvPr id="4" name="Rectangle 3">
                <a:extLst>
                  <a:ext uri="{FF2B5EF4-FFF2-40B4-BE49-F238E27FC236}">
                    <a16:creationId xmlns:a16="http://schemas.microsoft.com/office/drawing/2014/main" id="{F3127502-2B89-3069-5384-F410568B8AB4}"/>
                  </a:ext>
                  <a:ext uri="{C183D7F6-B498-43B3-948B-1728B52AA6E4}">
                    <adec:decorative xmlns:adec="http://schemas.microsoft.com/office/drawing/2017/decorative" val="1"/>
                  </a:ext>
                </a:extLst>
              </p:cNvPr>
              <p:cNvSpPr/>
              <p:nvPr/>
            </p:nvSpPr>
            <p:spPr>
              <a:xfrm>
                <a:off x="3873357" y="1284270"/>
                <a:ext cx="1962364" cy="5342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79EA93-F419-615F-768F-38F977FEB1F5}"/>
                  </a:ext>
                  <a:ext uri="{C183D7F6-B498-43B3-948B-1728B52AA6E4}">
                    <adec:decorative xmlns:adec="http://schemas.microsoft.com/office/drawing/2017/decorative" val="1"/>
                  </a:ext>
                </a:extLst>
              </p:cNvPr>
              <p:cNvSpPr/>
              <p:nvPr/>
            </p:nvSpPr>
            <p:spPr>
              <a:xfrm>
                <a:off x="943509" y="2248328"/>
                <a:ext cx="2149011" cy="3510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DB74207-94CC-3FAB-8888-09F847F364AC}"/>
                  </a:ext>
                  <a:ext uri="{C183D7F6-B498-43B3-948B-1728B52AA6E4}">
                    <adec:decorative xmlns:adec="http://schemas.microsoft.com/office/drawing/2017/decorative" val="1"/>
                  </a:ext>
                </a:extLst>
              </p:cNvPr>
              <p:cNvSpPr/>
              <p:nvPr/>
            </p:nvSpPr>
            <p:spPr>
              <a:xfrm>
                <a:off x="665018" y="6400800"/>
                <a:ext cx="1589667" cy="457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9F8F899-1861-58AF-57CA-EB7A7ECE0D72}"/>
                  </a:ext>
                  <a:ext uri="{C183D7F6-B498-43B3-948B-1728B52AA6E4}">
                    <adec:decorative xmlns:adec="http://schemas.microsoft.com/office/drawing/2017/decorative" val="1"/>
                  </a:ext>
                </a:extLst>
              </p:cNvPr>
              <p:cNvSpPr/>
              <p:nvPr/>
            </p:nvSpPr>
            <p:spPr>
              <a:xfrm>
                <a:off x="10393218" y="2108200"/>
                <a:ext cx="1589667"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 name="Rectangle 7">
            <a:extLst>
              <a:ext uri="{FF2B5EF4-FFF2-40B4-BE49-F238E27FC236}">
                <a16:creationId xmlns:a16="http://schemas.microsoft.com/office/drawing/2014/main" id="{64F80469-470A-181C-9524-20B2ED2F2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 name="Group 1" descr="Man with a microphone making an announcement symbolizing the announcement of the release of the PPA 7721 Implementation Plan and details of the document.">
            <a:extLst>
              <a:ext uri="{FF2B5EF4-FFF2-40B4-BE49-F238E27FC236}">
                <a16:creationId xmlns:a16="http://schemas.microsoft.com/office/drawing/2014/main" id="{56ADE464-2893-B927-8F67-F9722FBC43B1}"/>
              </a:ext>
              <a:ext uri="{C183D7F6-B498-43B3-948B-1728B52AA6E4}">
                <adec:decorative xmlns:adec="http://schemas.microsoft.com/office/drawing/2017/decorative" val="0"/>
              </a:ext>
            </a:extLst>
          </p:cNvPr>
          <p:cNvGrpSpPr/>
          <p:nvPr/>
        </p:nvGrpSpPr>
        <p:grpSpPr>
          <a:xfrm>
            <a:off x="0" y="6858000"/>
            <a:ext cx="3044952" cy="6851569"/>
            <a:chOff x="0" y="6431"/>
            <a:chExt cx="3044952" cy="6851569"/>
          </a:xfrm>
        </p:grpSpPr>
        <p:sp>
          <p:nvSpPr>
            <p:cNvPr id="6" name="Rectangle 5">
              <a:extLst>
                <a:ext uri="{FF2B5EF4-FFF2-40B4-BE49-F238E27FC236}">
                  <a16:creationId xmlns:a16="http://schemas.microsoft.com/office/drawing/2014/main" id="{CA1C64EF-5CF9-4519-067B-B31F0FBAE962}"/>
                </a:ext>
              </a:extLst>
            </p:cNvPr>
            <p:cNvSpPr/>
            <p:nvPr/>
          </p:nvSpPr>
          <p:spPr>
            <a:xfrm>
              <a:off x="0" y="6431"/>
              <a:ext cx="3044952" cy="685156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val 6">
              <a:extLst>
                <a:ext uri="{FF2B5EF4-FFF2-40B4-BE49-F238E27FC236}">
                  <a16:creationId xmlns:a16="http://schemas.microsoft.com/office/drawing/2014/main" id="{40902064-3D16-343C-015F-E3889B5E1ED1}"/>
                </a:ext>
              </a:extLst>
            </p:cNvPr>
            <p:cNvSpPr/>
            <p:nvPr/>
          </p:nvSpPr>
          <p:spPr>
            <a:xfrm>
              <a:off x="789140" y="770519"/>
              <a:ext cx="1465545" cy="1427967"/>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E8AFBA0-FD3F-8BD8-7E78-F53AB270C207}"/>
                </a:ext>
              </a:extLst>
            </p:cNvPr>
            <p:cNvSpPr txBox="1"/>
            <p:nvPr/>
          </p:nvSpPr>
          <p:spPr>
            <a:xfrm>
              <a:off x="498084" y="2597690"/>
              <a:ext cx="2058890" cy="646331"/>
            </a:xfrm>
            <a:prstGeom prst="rect">
              <a:avLst/>
            </a:prstGeom>
            <a:noFill/>
          </p:spPr>
          <p:txBody>
            <a:bodyPr wrap="square" rtlCol="0">
              <a:spAutoFit/>
            </a:bodyPr>
            <a:lstStyle/>
            <a:p>
              <a:pPr algn="ctr"/>
              <a:r>
                <a:rPr lang="en-US">
                  <a:latin typeface="Avenir Next LT Pro Demi" panose="020B0704020202020204" pitchFamily="34" charset="0"/>
                </a:rPr>
                <a:t>Implementation Plan Release</a:t>
              </a:r>
            </a:p>
          </p:txBody>
        </p:sp>
        <p:pic>
          <p:nvPicPr>
            <p:cNvPr id="10" name="Graphic 9" descr="Marketing outline">
              <a:extLst>
                <a:ext uri="{FF2B5EF4-FFF2-40B4-BE49-F238E27FC236}">
                  <a16:creationId xmlns:a16="http://schemas.microsoft.com/office/drawing/2014/main" id="{E468CF23-8CFF-FCD4-8D5B-5D564AC756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736" y="1089118"/>
              <a:ext cx="914400" cy="914400"/>
            </a:xfrm>
            <a:prstGeom prst="rect">
              <a:avLst/>
            </a:prstGeom>
          </p:spPr>
        </p:pic>
        <p:sp>
          <p:nvSpPr>
            <p:cNvPr id="11" name="TextBox 10">
              <a:extLst>
                <a:ext uri="{FF2B5EF4-FFF2-40B4-BE49-F238E27FC236}">
                  <a16:creationId xmlns:a16="http://schemas.microsoft.com/office/drawing/2014/main" id="{1A3B9070-50DC-932E-B000-CA87A5C42547}"/>
                </a:ext>
              </a:extLst>
            </p:cNvPr>
            <p:cNvSpPr txBox="1"/>
            <p:nvPr/>
          </p:nvSpPr>
          <p:spPr>
            <a:xfrm>
              <a:off x="492467" y="3734741"/>
              <a:ext cx="2058890" cy="2308324"/>
            </a:xfrm>
            <a:prstGeom prst="rect">
              <a:avLst/>
            </a:prstGeom>
            <a:noFill/>
          </p:spPr>
          <p:txBody>
            <a:bodyPr wrap="square" rtlCol="0">
              <a:spAutoFit/>
            </a:bodyPr>
            <a:lstStyle/>
            <a:p>
              <a:pPr algn="ctr"/>
              <a:r>
                <a:rPr lang="en-US">
                  <a:latin typeface="Avenir Next LT Pro Demi" panose="020B0704020202020204" pitchFamily="34" charset="0"/>
                </a:rPr>
                <a:t>Implementation Plan provides details of PPDMDPP’s six goal areas for prospective submitters; May 2024</a:t>
              </a:r>
            </a:p>
          </p:txBody>
        </p:sp>
      </p:grpSp>
      <p:grpSp>
        <p:nvGrpSpPr>
          <p:cNvPr id="12" name="Group 11" descr="Image represents an open laptop with screen showing the symbol for the world wide web. This image represents the open period when submitters upload suggestions using ServiceNow on the web.">
            <a:extLst>
              <a:ext uri="{FF2B5EF4-FFF2-40B4-BE49-F238E27FC236}">
                <a16:creationId xmlns:a16="http://schemas.microsoft.com/office/drawing/2014/main" id="{1775BD85-2CC0-B0C3-F46C-A8CA88C3BB35}"/>
              </a:ext>
              <a:ext uri="{C183D7F6-B498-43B3-948B-1728B52AA6E4}">
                <adec:decorative xmlns:adec="http://schemas.microsoft.com/office/drawing/2017/decorative" val="0"/>
              </a:ext>
            </a:extLst>
          </p:cNvPr>
          <p:cNvGrpSpPr/>
          <p:nvPr/>
        </p:nvGrpSpPr>
        <p:grpSpPr>
          <a:xfrm>
            <a:off x="3108433" y="9614667"/>
            <a:ext cx="3066183" cy="6851569"/>
            <a:chOff x="3045307" y="6431"/>
            <a:chExt cx="3066183" cy="6851569"/>
          </a:xfrm>
        </p:grpSpPr>
        <p:sp>
          <p:nvSpPr>
            <p:cNvPr id="13" name="Rectangle 12">
              <a:extLst>
                <a:ext uri="{FF2B5EF4-FFF2-40B4-BE49-F238E27FC236}">
                  <a16:creationId xmlns:a16="http://schemas.microsoft.com/office/drawing/2014/main" id="{CEA45C07-D80B-75C4-7E7B-18AC31374A37}"/>
                </a:ext>
              </a:extLst>
            </p:cNvPr>
            <p:cNvSpPr/>
            <p:nvPr/>
          </p:nvSpPr>
          <p:spPr>
            <a:xfrm>
              <a:off x="3045307" y="6431"/>
              <a:ext cx="3066183" cy="685156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EB25027-B449-DE50-CAB6-B7A67AE84D0B}"/>
                </a:ext>
              </a:extLst>
            </p:cNvPr>
            <p:cNvSpPr/>
            <p:nvPr/>
          </p:nvSpPr>
          <p:spPr>
            <a:xfrm>
              <a:off x="3845625" y="770519"/>
              <a:ext cx="1465545" cy="1427967"/>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B3C3ED7-9D56-4B6C-22A5-B0EF0A210E73}"/>
                </a:ext>
              </a:extLst>
            </p:cNvPr>
            <p:cNvSpPr txBox="1"/>
            <p:nvPr/>
          </p:nvSpPr>
          <p:spPr>
            <a:xfrm>
              <a:off x="3543036" y="2597690"/>
              <a:ext cx="2058890" cy="646331"/>
            </a:xfrm>
            <a:prstGeom prst="rect">
              <a:avLst/>
            </a:prstGeom>
            <a:noFill/>
          </p:spPr>
          <p:txBody>
            <a:bodyPr wrap="square" rtlCol="0">
              <a:spAutoFit/>
            </a:bodyPr>
            <a:lstStyle/>
            <a:p>
              <a:pPr algn="ctr"/>
              <a:r>
                <a:rPr lang="en-US">
                  <a:latin typeface="Avenir Next LT Pro Demi" panose="020B0704020202020204" pitchFamily="34" charset="0"/>
                </a:rPr>
                <a:t>Open Period</a:t>
              </a:r>
            </a:p>
            <a:p>
              <a:pPr algn="ctr"/>
              <a:r>
                <a:rPr lang="en-US" b="1">
                  <a:solidFill>
                    <a:srgbClr val="FF0000"/>
                  </a:solidFill>
                  <a:latin typeface="Avenir Next LT Pro Demi" panose="020B0704020202020204" pitchFamily="34" charset="0"/>
                </a:rPr>
                <a:t>June 5 – July 31</a:t>
              </a:r>
              <a:endParaRPr lang="en-US">
                <a:latin typeface="Avenir Next LT Pro Demi" panose="020B0704020202020204" pitchFamily="34" charset="0"/>
              </a:endParaRPr>
            </a:p>
          </p:txBody>
        </p:sp>
        <p:pic>
          <p:nvPicPr>
            <p:cNvPr id="16" name="Graphic 15" descr="Internet outline">
              <a:extLst>
                <a:ext uri="{FF2B5EF4-FFF2-40B4-BE49-F238E27FC236}">
                  <a16:creationId xmlns:a16="http://schemas.microsoft.com/office/drawing/2014/main" id="{94AA3319-94BA-2DAC-8CC0-F7A3C9D021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63759" y="981796"/>
              <a:ext cx="1005412" cy="1005412"/>
            </a:xfrm>
            <a:prstGeom prst="rect">
              <a:avLst/>
            </a:prstGeom>
          </p:spPr>
        </p:pic>
        <p:sp>
          <p:nvSpPr>
            <p:cNvPr id="17" name="TextBox 16">
              <a:extLst>
                <a:ext uri="{FF2B5EF4-FFF2-40B4-BE49-F238E27FC236}">
                  <a16:creationId xmlns:a16="http://schemas.microsoft.com/office/drawing/2014/main" id="{825780CA-A280-13CF-7102-954BAFD41B4E}"/>
                </a:ext>
              </a:extLst>
            </p:cNvPr>
            <p:cNvSpPr txBox="1"/>
            <p:nvPr/>
          </p:nvSpPr>
          <p:spPr>
            <a:xfrm>
              <a:off x="3548952" y="3734741"/>
              <a:ext cx="2058890" cy="2031325"/>
            </a:xfrm>
            <a:prstGeom prst="rect">
              <a:avLst/>
            </a:prstGeom>
            <a:noFill/>
          </p:spPr>
          <p:txBody>
            <a:bodyPr wrap="square" rtlCol="0">
              <a:spAutoFit/>
            </a:bodyPr>
            <a:lstStyle/>
            <a:p>
              <a:pPr algn="ctr"/>
              <a:r>
                <a:rPr lang="en-US">
                  <a:latin typeface="Avenir Next LT Pro Demi" panose="020B0704020202020204" pitchFamily="34" charset="0"/>
                </a:rPr>
                <a:t>Submitters apply to the PPDMDPP through the ServiceNow online portal; tentatively June-August</a:t>
              </a:r>
            </a:p>
          </p:txBody>
        </p:sp>
      </p:grpSp>
      <p:grpSp>
        <p:nvGrpSpPr>
          <p:cNvPr id="18" name="Group 17" descr="Three stars with two shaded in and one without shading depicting a rating scale referring to the rating involved during the Review Period.">
            <a:extLst>
              <a:ext uri="{FF2B5EF4-FFF2-40B4-BE49-F238E27FC236}">
                <a16:creationId xmlns:a16="http://schemas.microsoft.com/office/drawing/2014/main" id="{DF8F06DB-7DE3-FB1A-DDD9-08041289DFBE}"/>
              </a:ext>
              <a:ext uri="{C183D7F6-B498-43B3-948B-1728B52AA6E4}">
                <adec:decorative xmlns:adec="http://schemas.microsoft.com/office/drawing/2017/decorative" val="0"/>
              </a:ext>
            </a:extLst>
          </p:cNvPr>
          <p:cNvGrpSpPr/>
          <p:nvPr/>
        </p:nvGrpSpPr>
        <p:grpSpPr>
          <a:xfrm>
            <a:off x="6174613" y="12235563"/>
            <a:ext cx="3044952" cy="6851569"/>
            <a:chOff x="6111491" y="6431"/>
            <a:chExt cx="3044952" cy="6851569"/>
          </a:xfrm>
        </p:grpSpPr>
        <p:sp>
          <p:nvSpPr>
            <p:cNvPr id="19" name="Rectangle 18">
              <a:extLst>
                <a:ext uri="{FF2B5EF4-FFF2-40B4-BE49-F238E27FC236}">
                  <a16:creationId xmlns:a16="http://schemas.microsoft.com/office/drawing/2014/main" id="{719B27A1-6232-D564-A030-34845B8FA1D2}"/>
                </a:ext>
              </a:extLst>
            </p:cNvPr>
            <p:cNvSpPr/>
            <p:nvPr/>
          </p:nvSpPr>
          <p:spPr>
            <a:xfrm>
              <a:off x="6111491" y="6431"/>
              <a:ext cx="3044952" cy="685156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317901-D95F-99B1-06A7-49145287F8A2}"/>
                </a:ext>
              </a:extLst>
            </p:cNvPr>
            <p:cNvSpPr/>
            <p:nvPr/>
          </p:nvSpPr>
          <p:spPr>
            <a:xfrm>
              <a:off x="6942476" y="770519"/>
              <a:ext cx="1465545" cy="1427967"/>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9B6202D-BABB-2D32-4AC5-A6560C6C4640}"/>
                </a:ext>
              </a:extLst>
            </p:cNvPr>
            <p:cNvSpPr txBox="1"/>
            <p:nvPr/>
          </p:nvSpPr>
          <p:spPr>
            <a:xfrm>
              <a:off x="6587988" y="2597690"/>
              <a:ext cx="2058890" cy="369332"/>
            </a:xfrm>
            <a:prstGeom prst="rect">
              <a:avLst/>
            </a:prstGeom>
            <a:noFill/>
          </p:spPr>
          <p:txBody>
            <a:bodyPr wrap="square" rtlCol="0">
              <a:spAutoFit/>
            </a:bodyPr>
            <a:lstStyle/>
            <a:p>
              <a:pPr algn="ctr"/>
              <a:r>
                <a:rPr lang="en-US">
                  <a:latin typeface="Avenir Next LT Pro Demi" panose="020B0704020202020204" pitchFamily="34" charset="0"/>
                </a:rPr>
                <a:t>Review Period</a:t>
              </a:r>
            </a:p>
          </p:txBody>
        </p:sp>
        <p:pic>
          <p:nvPicPr>
            <p:cNvPr id="22" name="Graphic 21" descr="Rating Star with solid fill">
              <a:extLst>
                <a:ext uri="{FF2B5EF4-FFF2-40B4-BE49-F238E27FC236}">
                  <a16:creationId xmlns:a16="http://schemas.microsoft.com/office/drawing/2014/main" id="{26A0569B-4775-D00E-EE92-6DC7F6B646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89656" y="900395"/>
              <a:ext cx="1171184" cy="1171184"/>
            </a:xfrm>
            <a:prstGeom prst="rect">
              <a:avLst/>
            </a:prstGeom>
          </p:spPr>
        </p:pic>
        <p:sp>
          <p:nvSpPr>
            <p:cNvPr id="23" name="TextBox 22">
              <a:extLst>
                <a:ext uri="{FF2B5EF4-FFF2-40B4-BE49-F238E27FC236}">
                  <a16:creationId xmlns:a16="http://schemas.microsoft.com/office/drawing/2014/main" id="{54AD2E3F-0273-7A83-D51E-AEC4C93EBA9F}"/>
                </a:ext>
              </a:extLst>
            </p:cNvPr>
            <p:cNvSpPr txBox="1"/>
            <p:nvPr/>
          </p:nvSpPr>
          <p:spPr>
            <a:xfrm>
              <a:off x="6605437" y="3734741"/>
              <a:ext cx="2058890" cy="2308324"/>
            </a:xfrm>
            <a:prstGeom prst="rect">
              <a:avLst/>
            </a:prstGeom>
            <a:noFill/>
          </p:spPr>
          <p:txBody>
            <a:bodyPr wrap="square" rtlCol="0">
              <a:spAutoFit/>
            </a:bodyPr>
            <a:lstStyle/>
            <a:p>
              <a:pPr algn="ctr"/>
              <a:r>
                <a:rPr lang="en-US">
                  <a:latin typeface="Avenir Next LT Pro Demi" panose="020B0704020202020204" pitchFamily="34" charset="0"/>
                </a:rPr>
                <a:t>Suggestions are reviewed and ranked by a panel of reviewers; tentatively mid-August-November</a:t>
              </a:r>
            </a:p>
          </p:txBody>
        </p:sp>
      </p:grpSp>
      <p:grpSp>
        <p:nvGrpSpPr>
          <p:cNvPr id="24" name="Group 23" descr="A dollar bill with wings representing a funding opportunity and/or receiving funds.">
            <a:extLst>
              <a:ext uri="{FF2B5EF4-FFF2-40B4-BE49-F238E27FC236}">
                <a16:creationId xmlns:a16="http://schemas.microsoft.com/office/drawing/2014/main" id="{9B5043A7-CA31-1D28-D22A-BCA29918FE66}"/>
              </a:ext>
              <a:ext uri="{C183D7F6-B498-43B3-948B-1728B52AA6E4}">
                <adec:decorative xmlns:adec="http://schemas.microsoft.com/office/drawing/2017/decorative" val="0"/>
              </a:ext>
            </a:extLst>
          </p:cNvPr>
          <p:cNvGrpSpPr/>
          <p:nvPr/>
        </p:nvGrpSpPr>
        <p:grpSpPr>
          <a:xfrm>
            <a:off x="9186494" y="15218847"/>
            <a:ext cx="3044952" cy="6851569"/>
            <a:chOff x="9147048" y="6431"/>
            <a:chExt cx="3044952" cy="6851569"/>
          </a:xfrm>
        </p:grpSpPr>
        <p:sp>
          <p:nvSpPr>
            <p:cNvPr id="25" name="Rectangle 24">
              <a:extLst>
                <a:ext uri="{FF2B5EF4-FFF2-40B4-BE49-F238E27FC236}">
                  <a16:creationId xmlns:a16="http://schemas.microsoft.com/office/drawing/2014/main" id="{4AF22C1F-ED71-D2D3-A4C1-464A4129E3CE}"/>
                </a:ext>
              </a:extLst>
            </p:cNvPr>
            <p:cNvSpPr/>
            <p:nvPr/>
          </p:nvSpPr>
          <p:spPr>
            <a:xfrm>
              <a:off x="9147048" y="6431"/>
              <a:ext cx="3044952" cy="6851569"/>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DB97BD8-7399-2BE0-EDC9-1A738332C80E}"/>
                </a:ext>
              </a:extLst>
            </p:cNvPr>
            <p:cNvSpPr/>
            <p:nvPr/>
          </p:nvSpPr>
          <p:spPr>
            <a:xfrm>
              <a:off x="9958595" y="770519"/>
              <a:ext cx="1465545" cy="1427967"/>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5462FA7-BFB2-9A00-5E31-9C0D301EE39A}"/>
                </a:ext>
              </a:extLst>
            </p:cNvPr>
            <p:cNvSpPr txBox="1"/>
            <p:nvPr/>
          </p:nvSpPr>
          <p:spPr>
            <a:xfrm>
              <a:off x="9632940" y="2597690"/>
              <a:ext cx="2058890" cy="646331"/>
            </a:xfrm>
            <a:prstGeom prst="rect">
              <a:avLst/>
            </a:prstGeom>
            <a:noFill/>
          </p:spPr>
          <p:txBody>
            <a:bodyPr wrap="square" rtlCol="0">
              <a:spAutoFit/>
            </a:bodyPr>
            <a:lstStyle/>
            <a:p>
              <a:pPr algn="ctr"/>
              <a:r>
                <a:rPr lang="en-US">
                  <a:latin typeface="Avenir Next LT Pro Demi" panose="020B0704020202020204" pitchFamily="34" charset="0"/>
                </a:rPr>
                <a:t>Spending Plan Release</a:t>
              </a:r>
            </a:p>
          </p:txBody>
        </p:sp>
        <p:pic>
          <p:nvPicPr>
            <p:cNvPr id="28" name="Graphic 27" descr="Flying Money outline">
              <a:extLst>
                <a:ext uri="{FF2B5EF4-FFF2-40B4-BE49-F238E27FC236}">
                  <a16:creationId xmlns:a16="http://schemas.microsoft.com/office/drawing/2014/main" id="{67241215-FA8A-EAC8-BFC0-1A6CF797EF9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34167" y="1027302"/>
              <a:ext cx="914400" cy="914400"/>
            </a:xfrm>
            <a:prstGeom prst="rect">
              <a:avLst/>
            </a:prstGeom>
          </p:spPr>
        </p:pic>
        <p:sp>
          <p:nvSpPr>
            <p:cNvPr id="29" name="TextBox 28">
              <a:extLst>
                <a:ext uri="{FF2B5EF4-FFF2-40B4-BE49-F238E27FC236}">
                  <a16:creationId xmlns:a16="http://schemas.microsoft.com/office/drawing/2014/main" id="{C1BF96EB-E92F-B775-1D67-41A605287F18}"/>
                </a:ext>
              </a:extLst>
            </p:cNvPr>
            <p:cNvSpPr txBox="1"/>
            <p:nvPr/>
          </p:nvSpPr>
          <p:spPr>
            <a:xfrm>
              <a:off x="9661922" y="3734741"/>
              <a:ext cx="2058890" cy="2031325"/>
            </a:xfrm>
            <a:prstGeom prst="rect">
              <a:avLst/>
            </a:prstGeom>
            <a:noFill/>
          </p:spPr>
          <p:txBody>
            <a:bodyPr wrap="square" rtlCol="0">
              <a:spAutoFit/>
            </a:bodyPr>
            <a:lstStyle/>
            <a:p>
              <a:pPr algn="ctr"/>
              <a:r>
                <a:rPr lang="en-US">
                  <a:latin typeface="Avenir Next LT Pro Demi" panose="020B0704020202020204" pitchFamily="34" charset="0"/>
                </a:rPr>
                <a:t>Spending Plan identifies projects that are receiving funding; tentatively February </a:t>
              </a:r>
            </a:p>
          </p:txBody>
        </p:sp>
      </p:grpSp>
      <p:sp>
        <p:nvSpPr>
          <p:cNvPr id="33" name="Slide Number Placeholder 1">
            <a:extLst>
              <a:ext uri="{FF2B5EF4-FFF2-40B4-BE49-F238E27FC236}">
                <a16:creationId xmlns:a16="http://schemas.microsoft.com/office/drawing/2014/main" id="{FB7E89BC-2F99-422B-AC67-6D29DE10EDAB}"/>
              </a:ext>
            </a:extLst>
          </p:cNvPr>
          <p:cNvSpPr>
            <a:spLocks noGrp="1"/>
          </p:cNvSpPr>
          <p:nvPr>
            <p:ph type="sldNum" sz="quarter" idx="12"/>
          </p:nvPr>
        </p:nvSpPr>
        <p:spPr>
          <a:xfrm>
            <a:off x="9104586" y="6356350"/>
            <a:ext cx="2743200" cy="365125"/>
          </a:xfrm>
        </p:spPr>
        <p:txBody>
          <a:bodyPr/>
          <a:lstStyle/>
          <a:p>
            <a:fld id="{5267E680-71FF-44DA-8726-CE9EC60570B4}" type="slidenum">
              <a:rPr lang="en-US" smtClean="0"/>
              <a:t>10</a:t>
            </a:fld>
            <a:endParaRPr lang="en-US"/>
          </a:p>
        </p:txBody>
      </p:sp>
    </p:spTree>
    <p:extLst>
      <p:ext uri="{BB962C8B-B14F-4D97-AF65-F5344CB8AC3E}">
        <p14:creationId xmlns:p14="http://schemas.microsoft.com/office/powerpoint/2010/main" val="2217075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EE0C0-BE29-14A5-D8C3-63A3AEA481A3}"/>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C4C67938-6625-C8FC-3C55-64842CA09DA5}"/>
              </a:ext>
              <a:ext uri="{C183D7F6-B498-43B3-948B-1728B52AA6E4}">
                <adec:decorative xmlns:adec="http://schemas.microsoft.com/office/drawing/2017/decorative" val="1"/>
              </a:ext>
            </a:extLst>
          </p:cNvPr>
          <p:cNvSpPr/>
          <p:nvPr/>
        </p:nvSpPr>
        <p:spPr>
          <a:xfrm>
            <a:off x="10393218" y="2108200"/>
            <a:ext cx="1589667"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57F0F2-63D3-511C-F05F-94093918A63E}"/>
              </a:ext>
            </a:extLst>
          </p:cNvPr>
          <p:cNvSpPr>
            <a:spLocks noGrp="1"/>
          </p:cNvSpPr>
          <p:nvPr>
            <p:ph type="title" idx="4294967295"/>
          </p:nvPr>
        </p:nvSpPr>
        <p:spPr>
          <a:xfrm>
            <a:off x="838200" y="-1325563"/>
            <a:ext cx="10515600" cy="1325563"/>
          </a:xfrm>
          <a:prstGeom prst="rect">
            <a:avLst/>
          </a:prstGeom>
        </p:spPr>
        <p:txBody>
          <a:bodyPr anchor="b"/>
          <a:lstStyle/>
          <a:p>
            <a:r>
              <a:rPr lang="en-US"/>
              <a:t>Steps and Details of the Implementation of the PPDMDPP</a:t>
            </a:r>
          </a:p>
        </p:txBody>
      </p:sp>
      <p:sp>
        <p:nvSpPr>
          <p:cNvPr id="8" name="Rectangle 7">
            <a:extLst>
              <a:ext uri="{FF2B5EF4-FFF2-40B4-BE49-F238E27FC236}">
                <a16:creationId xmlns:a16="http://schemas.microsoft.com/office/drawing/2014/main" id="{5E4DDECB-EAB6-9D7D-D9B4-41F724E3D8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9" name="Group 38" descr="USDA PPA 7721 announcement describing the amount of funding and purpose of the program.">
            <a:extLst>
              <a:ext uri="{FF2B5EF4-FFF2-40B4-BE49-F238E27FC236}">
                <a16:creationId xmlns:a16="http://schemas.microsoft.com/office/drawing/2014/main" id="{F5803203-BBA0-DD28-8260-D3432997E02C}"/>
              </a:ext>
            </a:extLst>
          </p:cNvPr>
          <p:cNvGrpSpPr/>
          <p:nvPr/>
        </p:nvGrpSpPr>
        <p:grpSpPr>
          <a:xfrm>
            <a:off x="-33281" y="1282"/>
            <a:ext cx="12191980" cy="6856718"/>
            <a:chOff x="-33281" y="1282"/>
            <a:chExt cx="12191980" cy="6856718"/>
          </a:xfrm>
        </p:grpSpPr>
        <p:pic>
          <p:nvPicPr>
            <p:cNvPr id="3" name="Picture 2" descr="A person holding a crate of vegetables">
              <a:extLst>
                <a:ext uri="{FF2B5EF4-FFF2-40B4-BE49-F238E27FC236}">
                  <a16:creationId xmlns:a16="http://schemas.microsoft.com/office/drawing/2014/main" id="{C0829AD4-6F83-1A54-3F65-52603B3D9247}"/>
                </a:ext>
              </a:extLst>
            </p:cNvPr>
            <p:cNvPicPr>
              <a:picLocks noChangeAspect="1"/>
            </p:cNvPicPr>
            <p:nvPr/>
          </p:nvPicPr>
          <p:blipFill rotWithShape="1">
            <a:blip r:embed="rId3">
              <a:extLst>
                <a:ext uri="{28A0092B-C50C-407E-A947-70E740481C1C}">
                  <a14:useLocalDpi xmlns:a14="http://schemas.microsoft.com/office/drawing/2010/main" val="0"/>
                </a:ext>
              </a:extLst>
            </a:blip>
            <a:srcRect l="29320"/>
            <a:stretch/>
          </p:blipFill>
          <p:spPr>
            <a:xfrm>
              <a:off x="-33281" y="1282"/>
              <a:ext cx="12191980" cy="6856718"/>
            </a:xfrm>
            <a:prstGeom prst="rect">
              <a:avLst/>
            </a:prstGeom>
          </p:spPr>
        </p:pic>
        <p:grpSp>
          <p:nvGrpSpPr>
            <p:cNvPr id="38" name="Group 37">
              <a:extLst>
                <a:ext uri="{FF2B5EF4-FFF2-40B4-BE49-F238E27FC236}">
                  <a16:creationId xmlns:a16="http://schemas.microsoft.com/office/drawing/2014/main" id="{96A5AAAE-B46A-6A1B-51ED-576375088D1D}"/>
                </a:ext>
              </a:extLst>
            </p:cNvPr>
            <p:cNvGrpSpPr/>
            <p:nvPr/>
          </p:nvGrpSpPr>
          <p:grpSpPr>
            <a:xfrm>
              <a:off x="600847" y="1284270"/>
              <a:ext cx="11534438" cy="5503130"/>
              <a:chOff x="600847" y="1284270"/>
              <a:chExt cx="11534438" cy="5503130"/>
            </a:xfrm>
          </p:grpSpPr>
          <p:sp>
            <p:nvSpPr>
              <p:cNvPr id="4" name="Rectangle 3">
                <a:extLst>
                  <a:ext uri="{FF2B5EF4-FFF2-40B4-BE49-F238E27FC236}">
                    <a16:creationId xmlns:a16="http://schemas.microsoft.com/office/drawing/2014/main" id="{42CDA629-1D56-9B5D-F3D4-4429886FC276}"/>
                  </a:ext>
                  <a:ext uri="{C183D7F6-B498-43B3-948B-1728B52AA6E4}">
                    <adec:decorative xmlns:adec="http://schemas.microsoft.com/office/drawing/2017/decorative" val="1"/>
                  </a:ext>
                </a:extLst>
              </p:cNvPr>
              <p:cNvSpPr/>
              <p:nvPr/>
            </p:nvSpPr>
            <p:spPr>
              <a:xfrm>
                <a:off x="3873357" y="1284270"/>
                <a:ext cx="1962364" cy="5342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6276B79-6FE4-660C-D187-4042B5766B81}"/>
                  </a:ext>
                  <a:ext uri="{C183D7F6-B498-43B3-948B-1728B52AA6E4}">
                    <adec:decorative xmlns:adec="http://schemas.microsoft.com/office/drawing/2017/decorative" val="1"/>
                  </a:ext>
                </a:extLst>
              </p:cNvPr>
              <p:cNvSpPr/>
              <p:nvPr/>
            </p:nvSpPr>
            <p:spPr>
              <a:xfrm>
                <a:off x="943509" y="2248328"/>
                <a:ext cx="2149011" cy="3510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EE8AB48-0DFB-40D1-2300-A6F2B3465BD0}"/>
                  </a:ext>
                  <a:ext uri="{C183D7F6-B498-43B3-948B-1728B52AA6E4}">
                    <adec:decorative xmlns:adec="http://schemas.microsoft.com/office/drawing/2017/decorative" val="1"/>
                  </a:ext>
                </a:extLst>
              </p:cNvPr>
              <p:cNvSpPr/>
              <p:nvPr/>
            </p:nvSpPr>
            <p:spPr>
              <a:xfrm>
                <a:off x="10545618" y="2092155"/>
                <a:ext cx="1589667"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4C90C56-E2EC-4C97-F59C-213F1563E53F}"/>
                  </a:ext>
                  <a:ext uri="{C183D7F6-B498-43B3-948B-1728B52AA6E4}">
                    <adec:decorative xmlns:adec="http://schemas.microsoft.com/office/drawing/2017/decorative" val="1"/>
                  </a:ext>
                </a:extLst>
              </p:cNvPr>
              <p:cNvSpPr/>
              <p:nvPr/>
            </p:nvSpPr>
            <p:spPr>
              <a:xfrm>
                <a:off x="600847" y="6330200"/>
                <a:ext cx="1589667" cy="457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5" descr="Man with a microphone making an announcement symbolizing the announcement of the release of the PPA 7721 Implementation Plan and details of the document.">
            <a:extLst>
              <a:ext uri="{FF2B5EF4-FFF2-40B4-BE49-F238E27FC236}">
                <a16:creationId xmlns:a16="http://schemas.microsoft.com/office/drawing/2014/main" id="{8EA9C396-9DAD-2E44-E0EB-53B69F56E16E}"/>
              </a:ext>
              <a:ext uri="{C183D7F6-B498-43B3-948B-1728B52AA6E4}">
                <adec:decorative xmlns:adec="http://schemas.microsoft.com/office/drawing/2017/decorative" val="0"/>
              </a:ext>
            </a:extLst>
          </p:cNvPr>
          <p:cNvGrpSpPr/>
          <p:nvPr/>
        </p:nvGrpSpPr>
        <p:grpSpPr>
          <a:xfrm>
            <a:off x="-45329" y="4402"/>
            <a:ext cx="3044952" cy="6878105"/>
            <a:chOff x="16042" y="6431"/>
            <a:chExt cx="3044952" cy="6851569"/>
          </a:xfrm>
        </p:grpSpPr>
        <p:sp>
          <p:nvSpPr>
            <p:cNvPr id="7" name="Rectangle 6">
              <a:extLst>
                <a:ext uri="{FF2B5EF4-FFF2-40B4-BE49-F238E27FC236}">
                  <a16:creationId xmlns:a16="http://schemas.microsoft.com/office/drawing/2014/main" id="{357B1429-3EEA-7C33-B9F8-70CD5EB57874}"/>
                </a:ext>
              </a:extLst>
            </p:cNvPr>
            <p:cNvSpPr/>
            <p:nvPr/>
          </p:nvSpPr>
          <p:spPr>
            <a:xfrm>
              <a:off x="16042" y="6431"/>
              <a:ext cx="3044952" cy="685156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C6781A6B-1204-0E42-B015-365B57D06847}"/>
                </a:ext>
              </a:extLst>
            </p:cNvPr>
            <p:cNvSpPr/>
            <p:nvPr/>
          </p:nvSpPr>
          <p:spPr>
            <a:xfrm>
              <a:off x="789140" y="770519"/>
              <a:ext cx="1465545" cy="1427967"/>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1F1A4C9-55B2-649C-D343-059946D46CA9}"/>
                </a:ext>
              </a:extLst>
            </p:cNvPr>
            <p:cNvSpPr txBox="1"/>
            <p:nvPr/>
          </p:nvSpPr>
          <p:spPr>
            <a:xfrm>
              <a:off x="498084" y="2597690"/>
              <a:ext cx="2058890" cy="646331"/>
            </a:xfrm>
            <a:prstGeom prst="rect">
              <a:avLst/>
            </a:prstGeom>
            <a:noFill/>
          </p:spPr>
          <p:txBody>
            <a:bodyPr wrap="square" rtlCol="0">
              <a:spAutoFit/>
            </a:bodyPr>
            <a:lstStyle/>
            <a:p>
              <a:pPr algn="ctr"/>
              <a:r>
                <a:rPr lang="en-US">
                  <a:latin typeface="Avenir Next LT Pro Demi" panose="020B0704020202020204" pitchFamily="34" charset="0"/>
                </a:rPr>
                <a:t>Implementation Plan Release</a:t>
              </a:r>
            </a:p>
          </p:txBody>
        </p:sp>
        <p:pic>
          <p:nvPicPr>
            <p:cNvPr id="11" name="Graphic 10" descr="Marketing outline">
              <a:extLst>
                <a:ext uri="{FF2B5EF4-FFF2-40B4-BE49-F238E27FC236}">
                  <a16:creationId xmlns:a16="http://schemas.microsoft.com/office/drawing/2014/main" id="{2F8AF57A-A1FB-8787-0BA2-6D11573291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736" y="1089118"/>
              <a:ext cx="914400" cy="914400"/>
            </a:xfrm>
            <a:prstGeom prst="rect">
              <a:avLst/>
            </a:prstGeom>
          </p:spPr>
        </p:pic>
        <p:sp>
          <p:nvSpPr>
            <p:cNvPr id="12" name="TextBox 11">
              <a:extLst>
                <a:ext uri="{FF2B5EF4-FFF2-40B4-BE49-F238E27FC236}">
                  <a16:creationId xmlns:a16="http://schemas.microsoft.com/office/drawing/2014/main" id="{66EA09CD-16D3-D842-4D02-78A968397649}"/>
                </a:ext>
              </a:extLst>
            </p:cNvPr>
            <p:cNvSpPr txBox="1"/>
            <p:nvPr/>
          </p:nvSpPr>
          <p:spPr>
            <a:xfrm>
              <a:off x="492467" y="3734741"/>
              <a:ext cx="2058890" cy="2299418"/>
            </a:xfrm>
            <a:prstGeom prst="rect">
              <a:avLst/>
            </a:prstGeom>
            <a:noFill/>
          </p:spPr>
          <p:txBody>
            <a:bodyPr wrap="square" rtlCol="0">
              <a:spAutoFit/>
            </a:bodyPr>
            <a:lstStyle/>
            <a:p>
              <a:pPr algn="ctr"/>
              <a:r>
                <a:rPr lang="en-US">
                  <a:latin typeface="Avenir Next LT Pro Demi" panose="020B0704020202020204" pitchFamily="34" charset="0"/>
                </a:rPr>
                <a:t>Implementation Plan provides details of PPDMDPP’s six goal areas for prospective submitters; May 2024</a:t>
              </a:r>
            </a:p>
          </p:txBody>
        </p:sp>
      </p:grpSp>
      <p:grpSp>
        <p:nvGrpSpPr>
          <p:cNvPr id="13" name="Group 12" descr="Image represents an open laptop with screen showing the symbol for the world wide web. This image represents the open period when submitters upload suggestions using ServiceNow on the web.">
            <a:extLst>
              <a:ext uri="{FF2B5EF4-FFF2-40B4-BE49-F238E27FC236}">
                <a16:creationId xmlns:a16="http://schemas.microsoft.com/office/drawing/2014/main" id="{D868ACDA-D6C8-D733-5E41-8D8B8825B362}"/>
              </a:ext>
              <a:ext uri="{C183D7F6-B498-43B3-948B-1728B52AA6E4}">
                <adec:decorative xmlns:adec="http://schemas.microsoft.com/office/drawing/2017/decorative" val="0"/>
              </a:ext>
            </a:extLst>
          </p:cNvPr>
          <p:cNvGrpSpPr/>
          <p:nvPr/>
        </p:nvGrpSpPr>
        <p:grpSpPr>
          <a:xfrm>
            <a:off x="2999623" y="-4239"/>
            <a:ext cx="3066183" cy="6922050"/>
            <a:chOff x="3045307" y="22461"/>
            <a:chExt cx="3066183" cy="6851569"/>
          </a:xfrm>
        </p:grpSpPr>
        <p:sp>
          <p:nvSpPr>
            <p:cNvPr id="14" name="Rectangle 13">
              <a:extLst>
                <a:ext uri="{FF2B5EF4-FFF2-40B4-BE49-F238E27FC236}">
                  <a16:creationId xmlns:a16="http://schemas.microsoft.com/office/drawing/2014/main" id="{C56FB94D-B4FD-D8CC-FE73-B1D5AA184AAC}"/>
                </a:ext>
              </a:extLst>
            </p:cNvPr>
            <p:cNvSpPr/>
            <p:nvPr/>
          </p:nvSpPr>
          <p:spPr>
            <a:xfrm>
              <a:off x="3045307" y="22461"/>
              <a:ext cx="3066183" cy="685156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E8F834E-2571-6D1B-AA3C-589CEC990E66}"/>
                </a:ext>
              </a:extLst>
            </p:cNvPr>
            <p:cNvSpPr/>
            <p:nvPr/>
          </p:nvSpPr>
          <p:spPr>
            <a:xfrm>
              <a:off x="3845625" y="770519"/>
              <a:ext cx="1465545" cy="1427967"/>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3A0950A-27C3-7DB6-0776-7D3C1603E370}"/>
                </a:ext>
              </a:extLst>
            </p:cNvPr>
            <p:cNvSpPr txBox="1"/>
            <p:nvPr/>
          </p:nvSpPr>
          <p:spPr>
            <a:xfrm>
              <a:off x="3543036" y="2597690"/>
              <a:ext cx="2058890" cy="645575"/>
            </a:xfrm>
            <a:prstGeom prst="rect">
              <a:avLst/>
            </a:prstGeom>
            <a:noFill/>
          </p:spPr>
          <p:txBody>
            <a:bodyPr wrap="square" rtlCol="0">
              <a:spAutoFit/>
            </a:bodyPr>
            <a:lstStyle/>
            <a:p>
              <a:pPr algn="ctr"/>
              <a:r>
                <a:rPr lang="en-US">
                  <a:latin typeface="Avenir Next LT Pro Demi" panose="020B0704020202020204" pitchFamily="34" charset="0"/>
                </a:rPr>
                <a:t>Open Period</a:t>
              </a:r>
            </a:p>
            <a:p>
              <a:pPr algn="ctr"/>
              <a:r>
                <a:rPr lang="en-US" b="1">
                  <a:solidFill>
                    <a:srgbClr val="FF0000"/>
                  </a:solidFill>
                  <a:latin typeface="Avenir Next LT Pro Demi" panose="020B0704020202020204" pitchFamily="34" charset="0"/>
                </a:rPr>
                <a:t>June 5 – July 31</a:t>
              </a:r>
              <a:endParaRPr lang="en-US">
                <a:latin typeface="Avenir Next LT Pro Demi" panose="020B0704020202020204" pitchFamily="34" charset="0"/>
              </a:endParaRPr>
            </a:p>
          </p:txBody>
        </p:sp>
        <p:pic>
          <p:nvPicPr>
            <p:cNvPr id="17" name="Graphic 16" descr="Internet outline">
              <a:extLst>
                <a:ext uri="{FF2B5EF4-FFF2-40B4-BE49-F238E27FC236}">
                  <a16:creationId xmlns:a16="http://schemas.microsoft.com/office/drawing/2014/main" id="{E001BE6D-8BC9-47EF-4ECF-A51E2D33E2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63759" y="981796"/>
              <a:ext cx="1005412" cy="1005412"/>
            </a:xfrm>
            <a:prstGeom prst="rect">
              <a:avLst/>
            </a:prstGeom>
          </p:spPr>
        </p:pic>
        <p:sp>
          <p:nvSpPr>
            <p:cNvPr id="18" name="TextBox 17">
              <a:extLst>
                <a:ext uri="{FF2B5EF4-FFF2-40B4-BE49-F238E27FC236}">
                  <a16:creationId xmlns:a16="http://schemas.microsoft.com/office/drawing/2014/main" id="{F402D595-588E-36EB-58BB-D416441E321C}"/>
                </a:ext>
              </a:extLst>
            </p:cNvPr>
            <p:cNvSpPr txBox="1"/>
            <p:nvPr/>
          </p:nvSpPr>
          <p:spPr>
            <a:xfrm>
              <a:off x="3548952" y="3734741"/>
              <a:ext cx="2058890" cy="2031325"/>
            </a:xfrm>
            <a:prstGeom prst="rect">
              <a:avLst/>
            </a:prstGeom>
            <a:noFill/>
          </p:spPr>
          <p:txBody>
            <a:bodyPr wrap="square" rtlCol="0">
              <a:spAutoFit/>
            </a:bodyPr>
            <a:lstStyle/>
            <a:p>
              <a:pPr algn="ctr"/>
              <a:r>
                <a:rPr lang="en-US">
                  <a:latin typeface="Avenir Next LT Pro Demi" panose="020B0704020202020204" pitchFamily="34" charset="0"/>
                </a:rPr>
                <a:t>Submitters apply to the PPDMDPP through the ServiceNow online portal; tentatively June-August</a:t>
              </a:r>
            </a:p>
          </p:txBody>
        </p:sp>
      </p:grpSp>
      <p:grpSp>
        <p:nvGrpSpPr>
          <p:cNvPr id="19" name="Group 18" descr="Three stars with two shaded in and one without shading depicting a rating scale referring to the rating involved during the Review Period.">
            <a:extLst>
              <a:ext uri="{FF2B5EF4-FFF2-40B4-BE49-F238E27FC236}">
                <a16:creationId xmlns:a16="http://schemas.microsoft.com/office/drawing/2014/main" id="{96F06CDB-FF27-AD23-DD12-F3DD98484494}"/>
              </a:ext>
              <a:ext uri="{C183D7F6-B498-43B3-948B-1728B52AA6E4}">
                <adec:decorative xmlns:adec="http://schemas.microsoft.com/office/drawing/2017/decorative" val="0"/>
              </a:ext>
            </a:extLst>
          </p:cNvPr>
          <p:cNvGrpSpPr/>
          <p:nvPr/>
        </p:nvGrpSpPr>
        <p:grpSpPr>
          <a:xfrm>
            <a:off x="6065806" y="-4239"/>
            <a:ext cx="3044952" cy="6922050"/>
            <a:chOff x="6111491" y="6431"/>
            <a:chExt cx="3044952" cy="6851569"/>
          </a:xfrm>
        </p:grpSpPr>
        <p:sp>
          <p:nvSpPr>
            <p:cNvPr id="20" name="Rectangle 19">
              <a:extLst>
                <a:ext uri="{FF2B5EF4-FFF2-40B4-BE49-F238E27FC236}">
                  <a16:creationId xmlns:a16="http://schemas.microsoft.com/office/drawing/2014/main" id="{3D1BA5D4-EFE6-B255-68B1-23DFA57B95AA}"/>
                </a:ext>
              </a:extLst>
            </p:cNvPr>
            <p:cNvSpPr/>
            <p:nvPr/>
          </p:nvSpPr>
          <p:spPr>
            <a:xfrm>
              <a:off x="6111491" y="6431"/>
              <a:ext cx="3044952" cy="685156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5C8723C-9693-1A70-5DE9-1BDB904A36B1}"/>
                </a:ext>
              </a:extLst>
            </p:cNvPr>
            <p:cNvSpPr/>
            <p:nvPr/>
          </p:nvSpPr>
          <p:spPr>
            <a:xfrm>
              <a:off x="6942476" y="770519"/>
              <a:ext cx="1465545" cy="1427967"/>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2E3023A-EC8B-F786-0F09-084232E368F9}"/>
                </a:ext>
              </a:extLst>
            </p:cNvPr>
            <p:cNvSpPr txBox="1"/>
            <p:nvPr/>
          </p:nvSpPr>
          <p:spPr>
            <a:xfrm>
              <a:off x="6587988" y="2597690"/>
              <a:ext cx="2058890" cy="369332"/>
            </a:xfrm>
            <a:prstGeom prst="rect">
              <a:avLst/>
            </a:prstGeom>
            <a:noFill/>
          </p:spPr>
          <p:txBody>
            <a:bodyPr wrap="square" rtlCol="0">
              <a:spAutoFit/>
            </a:bodyPr>
            <a:lstStyle/>
            <a:p>
              <a:pPr algn="ctr"/>
              <a:r>
                <a:rPr lang="en-US">
                  <a:latin typeface="Avenir Next LT Pro Demi" panose="020B0704020202020204" pitchFamily="34" charset="0"/>
                </a:rPr>
                <a:t>Review Period</a:t>
              </a:r>
            </a:p>
          </p:txBody>
        </p:sp>
        <p:pic>
          <p:nvPicPr>
            <p:cNvPr id="23" name="Graphic 22" descr="Rating Star with solid fill">
              <a:extLst>
                <a:ext uri="{FF2B5EF4-FFF2-40B4-BE49-F238E27FC236}">
                  <a16:creationId xmlns:a16="http://schemas.microsoft.com/office/drawing/2014/main" id="{FEF479A4-AF2F-A09F-E2B9-0BEFF3519C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89656" y="900395"/>
              <a:ext cx="1171184" cy="1171184"/>
            </a:xfrm>
            <a:prstGeom prst="rect">
              <a:avLst/>
            </a:prstGeom>
          </p:spPr>
        </p:pic>
        <p:sp>
          <p:nvSpPr>
            <p:cNvPr id="24" name="TextBox 23">
              <a:extLst>
                <a:ext uri="{FF2B5EF4-FFF2-40B4-BE49-F238E27FC236}">
                  <a16:creationId xmlns:a16="http://schemas.microsoft.com/office/drawing/2014/main" id="{1F7FAF12-07AF-E9C3-3A14-E377747D9979}"/>
                </a:ext>
              </a:extLst>
            </p:cNvPr>
            <p:cNvSpPr txBox="1"/>
            <p:nvPr/>
          </p:nvSpPr>
          <p:spPr>
            <a:xfrm>
              <a:off x="6605437" y="3734741"/>
              <a:ext cx="2058890" cy="2308324"/>
            </a:xfrm>
            <a:prstGeom prst="rect">
              <a:avLst/>
            </a:prstGeom>
            <a:noFill/>
          </p:spPr>
          <p:txBody>
            <a:bodyPr wrap="square" rtlCol="0">
              <a:spAutoFit/>
            </a:bodyPr>
            <a:lstStyle/>
            <a:p>
              <a:pPr algn="ctr"/>
              <a:r>
                <a:rPr lang="en-US">
                  <a:latin typeface="Avenir Next LT Pro Demi" panose="020B0704020202020204" pitchFamily="34" charset="0"/>
                </a:rPr>
                <a:t>Suggestions are reviewed and ranked by a panel of reviewers; tentatively mid-August-November</a:t>
              </a:r>
            </a:p>
          </p:txBody>
        </p:sp>
      </p:grpSp>
      <p:grpSp>
        <p:nvGrpSpPr>
          <p:cNvPr id="25" name="Group 24" descr="A dollar bill with wings representing a funding opportunity and/or receiving funds.">
            <a:extLst>
              <a:ext uri="{FF2B5EF4-FFF2-40B4-BE49-F238E27FC236}">
                <a16:creationId xmlns:a16="http://schemas.microsoft.com/office/drawing/2014/main" id="{0B22BB03-981E-315F-AB8A-680A1407C8B5}"/>
              </a:ext>
              <a:ext uri="{C183D7F6-B498-43B3-948B-1728B52AA6E4}">
                <adec:decorative xmlns:adec="http://schemas.microsoft.com/office/drawing/2017/decorative" val="0"/>
              </a:ext>
            </a:extLst>
          </p:cNvPr>
          <p:cNvGrpSpPr/>
          <p:nvPr/>
        </p:nvGrpSpPr>
        <p:grpSpPr>
          <a:xfrm>
            <a:off x="9112281" y="-4238"/>
            <a:ext cx="3074787" cy="6924082"/>
            <a:chOff x="9147048" y="6431"/>
            <a:chExt cx="3044952" cy="6851569"/>
          </a:xfrm>
        </p:grpSpPr>
        <p:sp>
          <p:nvSpPr>
            <p:cNvPr id="26" name="Rectangle 25">
              <a:extLst>
                <a:ext uri="{FF2B5EF4-FFF2-40B4-BE49-F238E27FC236}">
                  <a16:creationId xmlns:a16="http://schemas.microsoft.com/office/drawing/2014/main" id="{6C266B56-FEE7-DA50-2392-71306B2F18F0}"/>
                </a:ext>
              </a:extLst>
            </p:cNvPr>
            <p:cNvSpPr/>
            <p:nvPr/>
          </p:nvSpPr>
          <p:spPr>
            <a:xfrm>
              <a:off x="9147048" y="6431"/>
              <a:ext cx="3044952" cy="6851569"/>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B31C1F4-3DD7-E6D9-13E0-EAD975EC3DE5}"/>
                </a:ext>
              </a:extLst>
            </p:cNvPr>
            <p:cNvSpPr/>
            <p:nvPr/>
          </p:nvSpPr>
          <p:spPr>
            <a:xfrm>
              <a:off x="9958595" y="770519"/>
              <a:ext cx="1465545" cy="1427967"/>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FD5083C-1DC8-F688-1628-CDA3DDCA2C17}"/>
                </a:ext>
              </a:extLst>
            </p:cNvPr>
            <p:cNvSpPr txBox="1"/>
            <p:nvPr/>
          </p:nvSpPr>
          <p:spPr>
            <a:xfrm>
              <a:off x="9632940" y="2597690"/>
              <a:ext cx="2058890" cy="646331"/>
            </a:xfrm>
            <a:prstGeom prst="rect">
              <a:avLst/>
            </a:prstGeom>
            <a:noFill/>
          </p:spPr>
          <p:txBody>
            <a:bodyPr wrap="square" rtlCol="0">
              <a:spAutoFit/>
            </a:bodyPr>
            <a:lstStyle/>
            <a:p>
              <a:pPr algn="ctr"/>
              <a:r>
                <a:rPr lang="en-US">
                  <a:latin typeface="Avenir Next LT Pro Demi" panose="020B0704020202020204" pitchFamily="34" charset="0"/>
                </a:rPr>
                <a:t>Spending Plan Release</a:t>
              </a:r>
            </a:p>
          </p:txBody>
        </p:sp>
        <p:pic>
          <p:nvPicPr>
            <p:cNvPr id="29" name="Graphic 28" descr="Flying Money outline">
              <a:extLst>
                <a:ext uri="{FF2B5EF4-FFF2-40B4-BE49-F238E27FC236}">
                  <a16:creationId xmlns:a16="http://schemas.microsoft.com/office/drawing/2014/main" id="{FD411CEA-6EA1-03D6-3F5A-B1A57D1EC00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34167" y="1027302"/>
              <a:ext cx="914400" cy="914400"/>
            </a:xfrm>
            <a:prstGeom prst="rect">
              <a:avLst/>
            </a:prstGeom>
          </p:spPr>
        </p:pic>
        <p:sp>
          <p:nvSpPr>
            <p:cNvPr id="30" name="TextBox 29">
              <a:extLst>
                <a:ext uri="{FF2B5EF4-FFF2-40B4-BE49-F238E27FC236}">
                  <a16:creationId xmlns:a16="http://schemas.microsoft.com/office/drawing/2014/main" id="{F2ED9F59-B018-514C-1FFE-A5A870349BC4}"/>
                </a:ext>
              </a:extLst>
            </p:cNvPr>
            <p:cNvSpPr txBox="1"/>
            <p:nvPr/>
          </p:nvSpPr>
          <p:spPr>
            <a:xfrm>
              <a:off x="9661922" y="3734741"/>
              <a:ext cx="2058890" cy="1735954"/>
            </a:xfrm>
            <a:prstGeom prst="rect">
              <a:avLst/>
            </a:prstGeom>
            <a:noFill/>
          </p:spPr>
          <p:txBody>
            <a:bodyPr wrap="square" rtlCol="0">
              <a:spAutoFit/>
            </a:bodyPr>
            <a:lstStyle/>
            <a:p>
              <a:pPr algn="ctr"/>
              <a:r>
                <a:rPr lang="en-US">
                  <a:latin typeface="Avenir Next LT Pro Demi" panose="020B0704020202020204" pitchFamily="34" charset="0"/>
                </a:rPr>
                <a:t>Spending Plan identifies projects that are receiving funding; tentatively February </a:t>
              </a:r>
            </a:p>
          </p:txBody>
        </p:sp>
      </p:grpSp>
      <p:sp>
        <p:nvSpPr>
          <p:cNvPr id="33" name="Slide Number Placeholder 2">
            <a:extLst>
              <a:ext uri="{FF2B5EF4-FFF2-40B4-BE49-F238E27FC236}">
                <a16:creationId xmlns:a16="http://schemas.microsoft.com/office/drawing/2014/main" id="{ADB7AABF-3660-16C1-5336-A21CB0ADE762}"/>
              </a:ext>
            </a:extLst>
          </p:cNvPr>
          <p:cNvSpPr>
            <a:spLocks noGrp="1"/>
          </p:cNvSpPr>
          <p:nvPr>
            <p:ph type="sldNum" sz="quarter" idx="12"/>
          </p:nvPr>
        </p:nvSpPr>
        <p:spPr>
          <a:xfrm>
            <a:off x="9104586" y="6356350"/>
            <a:ext cx="2743200" cy="365125"/>
          </a:xfrm>
        </p:spPr>
        <p:txBody>
          <a:bodyPr/>
          <a:lstStyle/>
          <a:p>
            <a:fld id="{5267E680-71FF-44DA-8726-CE9EC60570B4}" type="slidenum">
              <a:rPr lang="en-US" smtClean="0"/>
              <a:t>11</a:t>
            </a:fld>
            <a:endParaRPr lang="en-US"/>
          </a:p>
        </p:txBody>
      </p:sp>
    </p:spTree>
    <p:extLst>
      <p:ext uri="{BB962C8B-B14F-4D97-AF65-F5344CB8AC3E}">
        <p14:creationId xmlns:p14="http://schemas.microsoft.com/office/powerpoint/2010/main" val="1917374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631989-BE3F-34EF-6CB5-E8856ABCD0B6}"/>
              </a:ext>
            </a:extLst>
          </p:cNvPr>
          <p:cNvSpPr>
            <a:spLocks noGrp="1"/>
          </p:cNvSpPr>
          <p:nvPr>
            <p:ph type="title"/>
          </p:nvPr>
        </p:nvSpPr>
        <p:spPr>
          <a:xfrm>
            <a:off x="403302" y="900151"/>
            <a:ext cx="10515600" cy="801688"/>
          </a:xfrm>
        </p:spPr>
        <p:txBody>
          <a:bodyPr/>
          <a:lstStyle/>
          <a:p>
            <a:r>
              <a:rPr lang="en-US">
                <a:latin typeface="Amasis MT Pro Black" panose="02040A04050005020304" pitchFamily="18" charset="0"/>
              </a:rPr>
              <a:t>PPA 7721 Implementation Plan</a:t>
            </a:r>
          </a:p>
        </p:txBody>
      </p:sp>
      <p:grpSp>
        <p:nvGrpSpPr>
          <p:cNvPr id="10" name="Group 9" descr="Image with a camera reel and movie popcorn indicating that a video clip is being presented to the audience in this slide.">
            <a:extLst>
              <a:ext uri="{FF2B5EF4-FFF2-40B4-BE49-F238E27FC236}">
                <a16:creationId xmlns:a16="http://schemas.microsoft.com/office/drawing/2014/main" id="{E6F76E8D-05FE-4227-4208-E4B8EB44CFF6}"/>
              </a:ext>
            </a:extLst>
          </p:cNvPr>
          <p:cNvGrpSpPr/>
          <p:nvPr/>
        </p:nvGrpSpPr>
        <p:grpSpPr>
          <a:xfrm>
            <a:off x="1314357" y="1753981"/>
            <a:ext cx="4555958" cy="704312"/>
            <a:chOff x="1012686" y="1701839"/>
            <a:chExt cx="5457825" cy="914400"/>
          </a:xfrm>
        </p:grpSpPr>
        <p:pic>
          <p:nvPicPr>
            <p:cNvPr id="9" name="Graphic 8" descr="Video camera with solid fill">
              <a:extLst>
                <a:ext uri="{FF2B5EF4-FFF2-40B4-BE49-F238E27FC236}">
                  <a16:creationId xmlns:a16="http://schemas.microsoft.com/office/drawing/2014/main" id="{CE4E5573-C973-4D70-398D-7930A0AEFFCB}"/>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31931" y="1701839"/>
              <a:ext cx="914400" cy="914400"/>
            </a:xfrm>
            <a:prstGeom prst="rect">
              <a:avLst/>
            </a:prstGeom>
          </p:spPr>
        </p:pic>
        <p:pic>
          <p:nvPicPr>
            <p:cNvPr id="11" name="Graphic 10" descr="Popcorn with solid fill">
              <a:extLst>
                <a:ext uri="{FF2B5EF4-FFF2-40B4-BE49-F238E27FC236}">
                  <a16:creationId xmlns:a16="http://schemas.microsoft.com/office/drawing/2014/main" id="{5A8CFC15-22AE-FDE8-EE19-12915E56EF7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96593" y="1701839"/>
              <a:ext cx="914400" cy="914400"/>
            </a:xfrm>
            <a:prstGeom prst="rect">
              <a:avLst/>
            </a:prstGeom>
          </p:spPr>
        </p:pic>
        <p:sp>
          <p:nvSpPr>
            <p:cNvPr id="7" name="TextBox 6">
              <a:extLst>
                <a:ext uri="{FF2B5EF4-FFF2-40B4-BE49-F238E27FC236}">
                  <a16:creationId xmlns:a16="http://schemas.microsoft.com/office/drawing/2014/main" id="{D3961B79-AEDF-1200-157F-4FDF524D1880}"/>
                </a:ext>
              </a:extLst>
            </p:cNvPr>
            <p:cNvSpPr txBox="1"/>
            <p:nvPr/>
          </p:nvSpPr>
          <p:spPr>
            <a:xfrm>
              <a:off x="1012686" y="1893708"/>
              <a:ext cx="5457825" cy="679290"/>
            </a:xfrm>
            <a:prstGeom prst="rect">
              <a:avLst/>
            </a:prstGeom>
            <a:noFill/>
          </p:spPr>
          <p:txBody>
            <a:bodyPr wrap="square" rtlCol="0">
              <a:spAutoFit/>
            </a:bodyPr>
            <a:lstStyle/>
            <a:p>
              <a:pPr algn="ctr"/>
              <a:r>
                <a:rPr lang="en-US" sz="2800">
                  <a:latin typeface="Avenir Next LT Pro Demi" panose="020B0704020202020204" pitchFamily="34" charset="0"/>
                </a:rPr>
                <a:t>Video clip</a:t>
              </a:r>
            </a:p>
          </p:txBody>
        </p:sp>
      </p:grpSp>
      <p:pic>
        <p:nvPicPr>
          <p:cNvPr id="8" name="Graphic 7" descr="Television outline">
            <a:extLst>
              <a:ext uri="{FF2B5EF4-FFF2-40B4-BE49-F238E27FC236}">
                <a16:creationId xmlns:a16="http://schemas.microsoft.com/office/drawing/2014/main" id="{A7AF21B9-2C0C-9F75-D5BC-3E10CDBA606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766" y="1667865"/>
            <a:ext cx="6005311" cy="6005311"/>
          </a:xfrm>
          <a:prstGeom prst="rect">
            <a:avLst/>
          </a:prstGeom>
        </p:spPr>
      </p:pic>
      <p:pic>
        <p:nvPicPr>
          <p:cNvPr id="5" name="Implementation Plan - All Slides_Merged" descr="Video clip showing features of the FY25 PPA 7721 Implementation Plan.">
            <a:hlinkClick r:id="" action="ppaction://media"/>
            <a:extLst>
              <a:ext uri="{FF2B5EF4-FFF2-40B4-BE49-F238E27FC236}">
                <a16:creationId xmlns:a16="http://schemas.microsoft.com/office/drawing/2014/main" id="{AD733B9F-D18D-FF70-0341-8DD9F5836C9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2235" t="3772" r="2568" b="4686"/>
          <a:stretch/>
        </p:blipFill>
        <p:spPr>
          <a:xfrm>
            <a:off x="1216550" y="3053300"/>
            <a:ext cx="4762832" cy="2576223"/>
          </a:xfrm>
          <a:prstGeom prst="rect">
            <a:avLst/>
          </a:prstGeom>
        </p:spPr>
      </p:pic>
      <p:pic>
        <p:nvPicPr>
          <p:cNvPr id="6" name="Picture 5" descr="Image of the PPDMDPP &#10;">
            <a:extLst>
              <a:ext uri="{FF2B5EF4-FFF2-40B4-BE49-F238E27FC236}">
                <a16:creationId xmlns:a16="http://schemas.microsoft.com/office/drawing/2014/main" id="{47FCDE12-F5B2-8E5C-EC84-0781E019F2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48552" y="1701839"/>
            <a:ext cx="4070350" cy="5181600"/>
          </a:xfrm>
          <a:prstGeom prst="rect">
            <a:avLst/>
          </a:prstGeom>
          <a:ln>
            <a:noFill/>
          </a:ln>
          <a:effectLst>
            <a:outerShdw blurRad="292100" dist="139700" dir="2700000" algn="tl" rotWithShape="0">
              <a:srgbClr val="333333">
                <a:alpha val="65000"/>
              </a:srgbClr>
            </a:outerShdw>
          </a:effectLst>
          <a:scene3d>
            <a:camera prst="perspectiveLeft"/>
            <a:lightRig rig="threePt" dir="t"/>
          </a:scene3d>
        </p:spPr>
      </p:pic>
      <p:sp>
        <p:nvSpPr>
          <p:cNvPr id="3" name="Slide Number Placeholder 2">
            <a:extLst>
              <a:ext uri="{FF2B5EF4-FFF2-40B4-BE49-F238E27FC236}">
                <a16:creationId xmlns:a16="http://schemas.microsoft.com/office/drawing/2014/main" id="{58B4E931-BD3D-EB55-4FD2-F04660A9922B}"/>
              </a:ext>
            </a:extLst>
          </p:cNvPr>
          <p:cNvSpPr>
            <a:spLocks noGrp="1"/>
          </p:cNvSpPr>
          <p:nvPr>
            <p:ph type="sldNum" sz="quarter" idx="12"/>
          </p:nvPr>
        </p:nvSpPr>
        <p:spPr/>
        <p:txBody>
          <a:bodyPr/>
          <a:lstStyle/>
          <a:p>
            <a:fld id="{5267E680-71FF-44DA-8726-CE9EC60570B4}" type="slidenum">
              <a:rPr lang="en-US" smtClean="0"/>
              <a:t>12</a:t>
            </a:fld>
            <a:endParaRPr lang="en-US"/>
          </a:p>
        </p:txBody>
      </p:sp>
    </p:spTree>
    <p:extLst>
      <p:ext uri="{BB962C8B-B14F-4D97-AF65-F5344CB8AC3E}">
        <p14:creationId xmlns:p14="http://schemas.microsoft.com/office/powerpoint/2010/main" val="368941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0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C530C-E5A6-CFBC-6AF9-87C6E3FCDCA4}"/>
              </a:ext>
            </a:extLst>
          </p:cNvPr>
          <p:cNvSpPr>
            <a:spLocks noGrp="1"/>
          </p:cNvSpPr>
          <p:nvPr>
            <p:ph type="title"/>
          </p:nvPr>
        </p:nvSpPr>
        <p:spPr/>
        <p:txBody>
          <a:bodyPr lIns="91440" tIns="45720" rIns="91440" bIns="45720" anchor="t"/>
          <a:lstStyle/>
          <a:p>
            <a:pPr algn="ctr"/>
            <a:r>
              <a:rPr lang="en-US">
                <a:latin typeface="Amasis MT Pro Black"/>
              </a:rPr>
              <a:t>Who are Cooperators?</a:t>
            </a:r>
            <a:endParaRPr lang="en-US"/>
          </a:p>
        </p:txBody>
      </p:sp>
      <p:pic>
        <p:nvPicPr>
          <p:cNvPr id="14" name="Graphic 13">
            <a:extLst>
              <a:ext uri="{FF2B5EF4-FFF2-40B4-BE49-F238E27FC236}">
                <a16:creationId xmlns:a16="http://schemas.microsoft.com/office/drawing/2014/main" id="{6B8D10A8-EA66-6DB0-2DF8-B3ADC17A58A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742" y="1821316"/>
            <a:ext cx="2873829" cy="2873829"/>
          </a:xfrm>
          <a:prstGeom prst="rect">
            <a:avLst/>
          </a:prstGeom>
        </p:spPr>
      </p:pic>
      <p:pic>
        <p:nvPicPr>
          <p:cNvPr id="15" name="Graphic 14">
            <a:extLst>
              <a:ext uri="{FF2B5EF4-FFF2-40B4-BE49-F238E27FC236}">
                <a16:creationId xmlns:a16="http://schemas.microsoft.com/office/drawing/2014/main" id="{ACA2D676-FFB1-645A-3B2E-B7402220800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1943884">
            <a:off x="1828799" y="3984171"/>
            <a:ext cx="2873829" cy="2873829"/>
          </a:xfrm>
          <a:prstGeom prst="rect">
            <a:avLst/>
          </a:prstGeom>
        </p:spPr>
      </p:pic>
      <p:pic>
        <p:nvPicPr>
          <p:cNvPr id="16" name="Graphic 15">
            <a:extLst>
              <a:ext uri="{FF2B5EF4-FFF2-40B4-BE49-F238E27FC236}">
                <a16:creationId xmlns:a16="http://schemas.microsoft.com/office/drawing/2014/main" id="{1054D4E3-9D6C-0725-ED59-0048C9A3D59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4678109">
            <a:off x="3422710" y="1962188"/>
            <a:ext cx="2873829" cy="2873829"/>
          </a:xfrm>
          <a:prstGeom prst="rect">
            <a:avLst/>
          </a:prstGeom>
        </p:spPr>
      </p:pic>
      <p:pic>
        <p:nvPicPr>
          <p:cNvPr id="17" name="Graphic 16">
            <a:extLst>
              <a:ext uri="{FF2B5EF4-FFF2-40B4-BE49-F238E27FC236}">
                <a16:creationId xmlns:a16="http://schemas.microsoft.com/office/drawing/2014/main" id="{897DB11B-6086-7A9D-A4AC-2142133052C4}"/>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140714">
            <a:off x="6952516" y="4205429"/>
            <a:ext cx="2873829" cy="2873829"/>
          </a:xfrm>
          <a:prstGeom prst="rect">
            <a:avLst/>
          </a:prstGeom>
        </p:spPr>
      </p:pic>
      <p:pic>
        <p:nvPicPr>
          <p:cNvPr id="18" name="Graphic 17">
            <a:extLst>
              <a:ext uri="{FF2B5EF4-FFF2-40B4-BE49-F238E27FC236}">
                <a16:creationId xmlns:a16="http://schemas.microsoft.com/office/drawing/2014/main" id="{DC256A00-DFC9-5FC3-3DBA-3FA9AA380718}"/>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6805978">
            <a:off x="9018091" y="1817776"/>
            <a:ext cx="2873829" cy="2873829"/>
          </a:xfrm>
          <a:prstGeom prst="rect">
            <a:avLst/>
          </a:prstGeom>
        </p:spPr>
      </p:pic>
      <p:pic>
        <p:nvPicPr>
          <p:cNvPr id="19" name="Graphic 18">
            <a:extLst>
              <a:ext uri="{FF2B5EF4-FFF2-40B4-BE49-F238E27FC236}">
                <a16:creationId xmlns:a16="http://schemas.microsoft.com/office/drawing/2014/main" id="{8E8A4FF8-FE79-BFDF-D47D-0A6589724E84}"/>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8752113">
            <a:off x="6173129" y="1737263"/>
            <a:ext cx="2873829" cy="2873829"/>
          </a:xfrm>
          <a:prstGeom prst="rect">
            <a:avLst/>
          </a:prstGeom>
        </p:spPr>
      </p:pic>
      <p:sp>
        <p:nvSpPr>
          <p:cNvPr id="20" name="TextBox 19">
            <a:extLst>
              <a:ext uri="{FF2B5EF4-FFF2-40B4-BE49-F238E27FC236}">
                <a16:creationId xmlns:a16="http://schemas.microsoft.com/office/drawing/2014/main" id="{25E6FDF5-783E-8ED1-539A-9F3BB0EA82EB}"/>
              </a:ext>
            </a:extLst>
          </p:cNvPr>
          <p:cNvSpPr txBox="1"/>
          <p:nvPr/>
        </p:nvSpPr>
        <p:spPr>
          <a:xfrm>
            <a:off x="568575" y="2550053"/>
            <a:ext cx="2622943" cy="1077218"/>
          </a:xfrm>
          <a:prstGeom prst="rect">
            <a:avLst/>
          </a:prstGeom>
          <a:noFill/>
        </p:spPr>
        <p:txBody>
          <a:bodyPr wrap="square" rtlCol="0">
            <a:spAutoFit/>
          </a:bodyPr>
          <a:lstStyle/>
          <a:p>
            <a:pPr algn="ctr"/>
            <a:r>
              <a:rPr lang="en-US" sz="3200">
                <a:latin typeface="Amasis MT Pro Black" panose="02040A04050005020304" pitchFamily="18" charset="0"/>
              </a:rPr>
              <a:t>State Agencies</a:t>
            </a:r>
          </a:p>
        </p:txBody>
      </p:sp>
      <p:sp>
        <p:nvSpPr>
          <p:cNvPr id="22" name="TextBox 21">
            <a:extLst>
              <a:ext uri="{FF2B5EF4-FFF2-40B4-BE49-F238E27FC236}">
                <a16:creationId xmlns:a16="http://schemas.microsoft.com/office/drawing/2014/main" id="{0FD1F8ED-0265-D56E-D38D-5AB8C43B65CE}"/>
              </a:ext>
            </a:extLst>
          </p:cNvPr>
          <p:cNvSpPr txBox="1"/>
          <p:nvPr/>
        </p:nvSpPr>
        <p:spPr>
          <a:xfrm>
            <a:off x="1917081" y="4910431"/>
            <a:ext cx="2622943" cy="1077218"/>
          </a:xfrm>
          <a:prstGeom prst="rect">
            <a:avLst/>
          </a:prstGeom>
          <a:noFill/>
        </p:spPr>
        <p:txBody>
          <a:bodyPr wrap="square" rtlCol="0">
            <a:spAutoFit/>
          </a:bodyPr>
          <a:lstStyle/>
          <a:p>
            <a:pPr algn="ctr"/>
            <a:r>
              <a:rPr lang="en-US" sz="3200">
                <a:latin typeface="Amasis MT Pro Black" panose="02040A04050005020304" pitchFamily="18" charset="0"/>
              </a:rPr>
              <a:t>Tribal Nations</a:t>
            </a:r>
          </a:p>
        </p:txBody>
      </p:sp>
      <p:sp>
        <p:nvSpPr>
          <p:cNvPr id="23" name="TextBox 22">
            <a:extLst>
              <a:ext uri="{FF2B5EF4-FFF2-40B4-BE49-F238E27FC236}">
                <a16:creationId xmlns:a16="http://schemas.microsoft.com/office/drawing/2014/main" id="{D2AB4C46-080B-BE01-4059-9DDFB9D5F6E7}"/>
              </a:ext>
            </a:extLst>
          </p:cNvPr>
          <p:cNvSpPr txBox="1"/>
          <p:nvPr/>
        </p:nvSpPr>
        <p:spPr>
          <a:xfrm>
            <a:off x="3669593" y="2801874"/>
            <a:ext cx="2732681" cy="1077218"/>
          </a:xfrm>
          <a:prstGeom prst="rect">
            <a:avLst/>
          </a:prstGeom>
          <a:noFill/>
        </p:spPr>
        <p:txBody>
          <a:bodyPr wrap="square" rtlCol="0">
            <a:spAutoFit/>
          </a:bodyPr>
          <a:lstStyle/>
          <a:p>
            <a:pPr algn="ctr"/>
            <a:r>
              <a:rPr lang="en-US" sz="3200">
                <a:latin typeface="Amasis MT Pro Black" panose="02040A04050005020304" pitchFamily="18" charset="0"/>
              </a:rPr>
              <a:t>Colleges &amp; Universities</a:t>
            </a:r>
          </a:p>
        </p:txBody>
      </p:sp>
      <p:sp>
        <p:nvSpPr>
          <p:cNvPr id="25" name="TextBox 24">
            <a:extLst>
              <a:ext uri="{FF2B5EF4-FFF2-40B4-BE49-F238E27FC236}">
                <a16:creationId xmlns:a16="http://schemas.microsoft.com/office/drawing/2014/main" id="{38A6F45E-4C41-B588-EA16-5001E078B427}"/>
              </a:ext>
            </a:extLst>
          </p:cNvPr>
          <p:cNvSpPr txBox="1"/>
          <p:nvPr/>
        </p:nvSpPr>
        <p:spPr>
          <a:xfrm>
            <a:off x="6239808" y="2881937"/>
            <a:ext cx="2622943" cy="584775"/>
          </a:xfrm>
          <a:prstGeom prst="rect">
            <a:avLst/>
          </a:prstGeom>
          <a:noFill/>
        </p:spPr>
        <p:txBody>
          <a:bodyPr wrap="square" rtlCol="0">
            <a:spAutoFit/>
          </a:bodyPr>
          <a:lstStyle/>
          <a:p>
            <a:pPr algn="ctr"/>
            <a:r>
              <a:rPr lang="en-US" sz="3200">
                <a:latin typeface="Amasis MT Pro Black" panose="02040A04050005020304" pitchFamily="18" charset="0"/>
              </a:rPr>
              <a:t>Industry</a:t>
            </a:r>
          </a:p>
        </p:txBody>
      </p:sp>
      <p:sp>
        <p:nvSpPr>
          <p:cNvPr id="21" name="TextBox 20">
            <a:extLst>
              <a:ext uri="{FF2B5EF4-FFF2-40B4-BE49-F238E27FC236}">
                <a16:creationId xmlns:a16="http://schemas.microsoft.com/office/drawing/2014/main" id="{3EF780F6-1ACD-3853-C90D-C274D720009F}"/>
              </a:ext>
            </a:extLst>
          </p:cNvPr>
          <p:cNvSpPr txBox="1"/>
          <p:nvPr/>
        </p:nvSpPr>
        <p:spPr>
          <a:xfrm>
            <a:off x="7077958" y="4990923"/>
            <a:ext cx="2622943" cy="1077218"/>
          </a:xfrm>
          <a:prstGeom prst="rect">
            <a:avLst/>
          </a:prstGeom>
          <a:noFill/>
        </p:spPr>
        <p:txBody>
          <a:bodyPr wrap="square" rtlCol="0">
            <a:spAutoFit/>
          </a:bodyPr>
          <a:lstStyle/>
          <a:p>
            <a:pPr algn="ctr"/>
            <a:r>
              <a:rPr lang="en-US" sz="3200">
                <a:latin typeface="Amasis MT Pro Black" panose="02040A04050005020304" pitchFamily="18" charset="0"/>
              </a:rPr>
              <a:t>Federal Agencies</a:t>
            </a:r>
          </a:p>
        </p:txBody>
      </p:sp>
      <p:sp>
        <p:nvSpPr>
          <p:cNvPr id="24" name="TextBox 23">
            <a:extLst>
              <a:ext uri="{FF2B5EF4-FFF2-40B4-BE49-F238E27FC236}">
                <a16:creationId xmlns:a16="http://schemas.microsoft.com/office/drawing/2014/main" id="{41126C88-C66A-3EC1-9C68-56215C8EDFD8}"/>
              </a:ext>
            </a:extLst>
          </p:cNvPr>
          <p:cNvSpPr txBox="1"/>
          <p:nvPr/>
        </p:nvSpPr>
        <p:spPr>
          <a:xfrm>
            <a:off x="8769749" y="2314771"/>
            <a:ext cx="3111774" cy="1077218"/>
          </a:xfrm>
          <a:prstGeom prst="rect">
            <a:avLst/>
          </a:prstGeom>
          <a:noFill/>
        </p:spPr>
        <p:txBody>
          <a:bodyPr wrap="square" rtlCol="0">
            <a:spAutoFit/>
          </a:bodyPr>
          <a:lstStyle/>
          <a:p>
            <a:pPr algn="ctr"/>
            <a:r>
              <a:rPr lang="en-US" sz="3200">
                <a:latin typeface="Amasis MT Pro Black" panose="02040A04050005020304" pitchFamily="18" charset="0"/>
              </a:rPr>
              <a:t>Non-profit Organizations</a:t>
            </a:r>
          </a:p>
        </p:txBody>
      </p:sp>
      <p:sp>
        <p:nvSpPr>
          <p:cNvPr id="4" name="Slide Number Placeholder 3">
            <a:extLst>
              <a:ext uri="{FF2B5EF4-FFF2-40B4-BE49-F238E27FC236}">
                <a16:creationId xmlns:a16="http://schemas.microsoft.com/office/drawing/2014/main" id="{56F86209-132F-78E0-AE55-400DE332D262}"/>
              </a:ext>
            </a:extLst>
          </p:cNvPr>
          <p:cNvSpPr>
            <a:spLocks noGrp="1"/>
          </p:cNvSpPr>
          <p:nvPr>
            <p:ph type="sldNum" sz="quarter" idx="12"/>
          </p:nvPr>
        </p:nvSpPr>
        <p:spPr/>
        <p:txBody>
          <a:bodyPr/>
          <a:lstStyle/>
          <a:p>
            <a:fld id="{5267E680-71FF-44DA-8726-CE9EC60570B4}" type="slidenum">
              <a:rPr lang="en-US" smtClean="0"/>
              <a:t>13</a:t>
            </a:fld>
            <a:endParaRPr lang="en-US"/>
          </a:p>
        </p:txBody>
      </p:sp>
    </p:spTree>
    <p:extLst>
      <p:ext uri="{BB962C8B-B14F-4D97-AF65-F5344CB8AC3E}">
        <p14:creationId xmlns:p14="http://schemas.microsoft.com/office/powerpoint/2010/main" val="2415739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9F608B1-5D7C-AED0-863F-DA685E3CABF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282" y="2506662"/>
            <a:ext cx="6527007" cy="4351338"/>
          </a:xfrm>
          <a:prstGeom prst="rect">
            <a:avLst/>
          </a:prstGeom>
        </p:spPr>
      </p:pic>
      <p:sp>
        <p:nvSpPr>
          <p:cNvPr id="2" name="Title 1">
            <a:extLst>
              <a:ext uri="{FF2B5EF4-FFF2-40B4-BE49-F238E27FC236}">
                <a16:creationId xmlns:a16="http://schemas.microsoft.com/office/drawing/2014/main" id="{86E04BB1-2214-A2E9-7228-A1EE20C37F04}"/>
              </a:ext>
            </a:extLst>
          </p:cNvPr>
          <p:cNvSpPr>
            <a:spLocks noGrp="1"/>
          </p:cNvSpPr>
          <p:nvPr>
            <p:ph type="title"/>
          </p:nvPr>
        </p:nvSpPr>
        <p:spPr>
          <a:xfrm>
            <a:off x="448864" y="1003160"/>
            <a:ext cx="10515600" cy="767662"/>
          </a:xfrm>
        </p:spPr>
        <p:txBody>
          <a:bodyPr/>
          <a:lstStyle/>
          <a:p>
            <a:r>
              <a:rPr lang="en-US">
                <a:latin typeface="Amasis MT Pro Black" panose="02040A04050005020304" pitchFamily="18" charset="0"/>
              </a:rPr>
              <a:t>What Are Cooperative Agreements?</a:t>
            </a:r>
          </a:p>
        </p:txBody>
      </p:sp>
      <p:sp>
        <p:nvSpPr>
          <p:cNvPr id="9" name="Rectangle: Diagonal Corners Rounded 8">
            <a:extLst>
              <a:ext uri="{FF2B5EF4-FFF2-40B4-BE49-F238E27FC236}">
                <a16:creationId xmlns:a16="http://schemas.microsoft.com/office/drawing/2014/main" id="{E9F85BDF-92AF-687A-1F49-D4937A8F98E5}"/>
              </a:ext>
            </a:extLst>
          </p:cNvPr>
          <p:cNvSpPr/>
          <p:nvPr/>
        </p:nvSpPr>
        <p:spPr>
          <a:xfrm>
            <a:off x="609875" y="1910564"/>
            <a:ext cx="3302368" cy="4571257"/>
          </a:xfrm>
          <a:prstGeom prst="round2Diag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sz="2400" u="sng">
                <a:solidFill>
                  <a:schemeClr val="tx1"/>
                </a:solidFill>
                <a:latin typeface="Avenir Next LT Pro Demi" panose="020B0704020202020204" pitchFamily="34" charset="0"/>
              </a:rPr>
              <a:t>Grants</a:t>
            </a:r>
          </a:p>
          <a:p>
            <a:pPr algn="ctr"/>
            <a:endParaRPr lang="en-US" sz="2400" u="sng">
              <a:solidFill>
                <a:schemeClr val="tx1"/>
              </a:solidFill>
              <a:latin typeface="Avenir Next LT Pro Demi" panose="020B0704020202020204" pitchFamily="34" charset="0"/>
            </a:endParaRPr>
          </a:p>
          <a:p>
            <a:pPr algn="ctr"/>
            <a:endParaRPr lang="en-US" sz="2400">
              <a:solidFill>
                <a:schemeClr val="tx1"/>
              </a:solidFill>
              <a:latin typeface="Avenir Next LT Pro Demi" panose="020B0704020202020204" pitchFamily="34" charset="0"/>
            </a:endParaRPr>
          </a:p>
          <a:p>
            <a:pPr algn="ctr"/>
            <a:r>
              <a:rPr lang="en-US" sz="2400">
                <a:solidFill>
                  <a:schemeClr val="tx1"/>
                </a:solidFill>
                <a:latin typeface="Avenir Next LT Pro Demi" panose="020B0704020202020204" pitchFamily="34" charset="0"/>
              </a:rPr>
              <a:t>Development of project without assistance from both parties</a:t>
            </a:r>
          </a:p>
          <a:p>
            <a:pPr algn="ctr"/>
            <a:endParaRPr lang="en-US" sz="2400" u="sng">
              <a:solidFill>
                <a:schemeClr val="tx1"/>
              </a:solidFill>
              <a:latin typeface="Avenir Next LT Pro Demi" panose="020B0704020202020204" pitchFamily="34" charset="0"/>
            </a:endParaRPr>
          </a:p>
          <a:p>
            <a:pPr algn="ctr"/>
            <a:endParaRPr lang="en-US" sz="2400">
              <a:solidFill>
                <a:schemeClr val="tx1"/>
              </a:solidFill>
              <a:latin typeface="Avenir Next LT Pro Demi" panose="020B0704020202020204" pitchFamily="34" charset="0"/>
            </a:endParaRPr>
          </a:p>
          <a:p>
            <a:pPr algn="ctr"/>
            <a:r>
              <a:rPr lang="en-US" sz="2400">
                <a:solidFill>
                  <a:schemeClr val="tx1"/>
                </a:solidFill>
                <a:latin typeface="Avenir Next LT Pro Demi" panose="020B0704020202020204" pitchFamily="34" charset="0"/>
              </a:rPr>
              <a:t>*Limited involvement</a:t>
            </a:r>
          </a:p>
        </p:txBody>
      </p:sp>
      <p:cxnSp>
        <p:nvCxnSpPr>
          <p:cNvPr id="13" name="Straight Connector 12">
            <a:extLst>
              <a:ext uri="{FF2B5EF4-FFF2-40B4-BE49-F238E27FC236}">
                <a16:creationId xmlns:a16="http://schemas.microsoft.com/office/drawing/2014/main" id="{C9CD0E9C-DB16-E73F-2945-EB853513EB7C}"/>
              </a:ext>
              <a:ext uri="{C183D7F6-B498-43B3-948B-1728B52AA6E4}">
                <adec:decorative xmlns:adec="http://schemas.microsoft.com/office/drawing/2017/decorative" val="1"/>
              </a:ext>
            </a:extLst>
          </p:cNvPr>
          <p:cNvCxnSpPr>
            <a:cxnSpLocks/>
          </p:cNvCxnSpPr>
          <p:nvPr/>
        </p:nvCxnSpPr>
        <p:spPr>
          <a:xfrm>
            <a:off x="4944463" y="1770822"/>
            <a:ext cx="0" cy="47680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Diagonal Corners Rounded 9">
            <a:extLst>
              <a:ext uri="{FF2B5EF4-FFF2-40B4-BE49-F238E27FC236}">
                <a16:creationId xmlns:a16="http://schemas.microsoft.com/office/drawing/2014/main" id="{D972D381-9534-BAD1-9375-B2CD685C0114}"/>
              </a:ext>
            </a:extLst>
          </p:cNvPr>
          <p:cNvSpPr/>
          <p:nvPr/>
        </p:nvSpPr>
        <p:spPr>
          <a:xfrm>
            <a:off x="5947734" y="1910563"/>
            <a:ext cx="3302368" cy="4571257"/>
          </a:xfrm>
          <a:prstGeom prst="round2Diag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en-US" sz="2400" u="sng">
                <a:solidFill>
                  <a:schemeClr val="tx1"/>
                </a:solidFill>
                <a:latin typeface="Avenir Next LT Pro Demi" panose="020B0704020202020204" pitchFamily="34" charset="0"/>
              </a:rPr>
              <a:t>Cooperative Agreements</a:t>
            </a:r>
          </a:p>
          <a:p>
            <a:pPr algn="ctr"/>
            <a:endParaRPr lang="en-US" sz="2400" u="sng">
              <a:solidFill>
                <a:schemeClr val="tx1"/>
              </a:solidFill>
              <a:latin typeface="Avenir Next LT Pro Demi" panose="020B0704020202020204" pitchFamily="34" charset="0"/>
            </a:endParaRPr>
          </a:p>
          <a:p>
            <a:pPr algn="ctr"/>
            <a:r>
              <a:rPr lang="en-US" sz="2400" b="1" i="1">
                <a:solidFill>
                  <a:schemeClr val="tx1"/>
                </a:solidFill>
                <a:latin typeface="Avenir Next LT Pro Demi" panose="020B0704020202020204" pitchFamily="34" charset="0"/>
              </a:rPr>
              <a:t>Both parties </a:t>
            </a:r>
            <a:r>
              <a:rPr lang="en-US" sz="2400">
                <a:solidFill>
                  <a:schemeClr val="tx1"/>
                </a:solidFill>
                <a:latin typeface="Avenir Next LT Pro Demi" panose="020B0704020202020204" pitchFamily="34" charset="0"/>
              </a:rPr>
              <a:t>participate in the development of project objectives and activities</a:t>
            </a:r>
          </a:p>
          <a:p>
            <a:pPr algn="ctr"/>
            <a:endParaRPr lang="en-US" sz="2400" u="sng">
              <a:solidFill>
                <a:schemeClr val="tx1"/>
              </a:solidFill>
              <a:latin typeface="Avenir Next LT Pro Demi" panose="020B0704020202020204" pitchFamily="34" charset="0"/>
            </a:endParaRPr>
          </a:p>
          <a:p>
            <a:pPr algn="ctr"/>
            <a:r>
              <a:rPr lang="en-US" sz="2400">
                <a:solidFill>
                  <a:schemeClr val="tx1"/>
                </a:solidFill>
                <a:latin typeface="Avenir Next LT Pro Demi" panose="020B0704020202020204" pitchFamily="34" charset="0"/>
              </a:rPr>
              <a:t>*Substantial involvement</a:t>
            </a:r>
          </a:p>
        </p:txBody>
      </p:sp>
      <p:sp>
        <p:nvSpPr>
          <p:cNvPr id="3" name="Oval 2" descr="Red oval emphasizing that 'substantial involvement' is the key difference between a grant and a cooperative agreement.">
            <a:extLst>
              <a:ext uri="{FF2B5EF4-FFF2-40B4-BE49-F238E27FC236}">
                <a16:creationId xmlns:a16="http://schemas.microsoft.com/office/drawing/2014/main" id="{CE0E6DF5-9322-902B-C3EB-9A2506983E97}"/>
              </a:ext>
            </a:extLst>
          </p:cNvPr>
          <p:cNvSpPr/>
          <p:nvPr/>
        </p:nvSpPr>
        <p:spPr>
          <a:xfrm>
            <a:off x="6045106" y="5119660"/>
            <a:ext cx="3071811" cy="128428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0195305-67A3-4643-54BA-E4FE6B4C2C38}"/>
              </a:ext>
            </a:extLst>
          </p:cNvPr>
          <p:cNvSpPr>
            <a:spLocks noGrp="1"/>
          </p:cNvSpPr>
          <p:nvPr>
            <p:ph type="sldNum" sz="quarter" idx="12"/>
          </p:nvPr>
        </p:nvSpPr>
        <p:spPr/>
        <p:txBody>
          <a:bodyPr/>
          <a:lstStyle/>
          <a:p>
            <a:fld id="{5267E680-71FF-44DA-8726-CE9EC60570B4}" type="slidenum">
              <a:rPr lang="en-US" smtClean="0"/>
              <a:t>14</a:t>
            </a:fld>
            <a:endParaRPr lang="en-US"/>
          </a:p>
        </p:txBody>
      </p:sp>
    </p:spTree>
    <p:extLst>
      <p:ext uri="{BB962C8B-B14F-4D97-AF65-F5344CB8AC3E}">
        <p14:creationId xmlns:p14="http://schemas.microsoft.com/office/powerpoint/2010/main" val="343542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32D83-57F7-C5B4-FEFD-B1CCEF1359A3}"/>
              </a:ext>
            </a:extLst>
          </p:cNvPr>
          <p:cNvSpPr>
            <a:spLocks noGrp="1"/>
          </p:cNvSpPr>
          <p:nvPr>
            <p:ph type="title"/>
          </p:nvPr>
        </p:nvSpPr>
        <p:spPr>
          <a:xfrm>
            <a:off x="235803" y="1025498"/>
            <a:ext cx="12512842" cy="767662"/>
          </a:xfrm>
        </p:spPr>
        <p:txBody>
          <a:bodyPr/>
          <a:lstStyle/>
          <a:p>
            <a:r>
              <a:rPr lang="en-US" sz="3800" dirty="0">
                <a:latin typeface="Amasis MT Pro Black" panose="02040A04050005020304" pitchFamily="18" charset="0"/>
              </a:rPr>
              <a:t>Where to Submit a PPA 7721 Suggestion (1 of 3)</a:t>
            </a:r>
          </a:p>
        </p:txBody>
      </p:sp>
      <p:sp>
        <p:nvSpPr>
          <p:cNvPr id="10" name="Content Placeholder 9">
            <a:extLst>
              <a:ext uri="{FF2B5EF4-FFF2-40B4-BE49-F238E27FC236}">
                <a16:creationId xmlns:a16="http://schemas.microsoft.com/office/drawing/2014/main" id="{B43E6382-D227-1623-544A-23A58A02A0DD}"/>
              </a:ext>
            </a:extLst>
          </p:cNvPr>
          <p:cNvSpPr>
            <a:spLocks noGrp="1"/>
          </p:cNvSpPr>
          <p:nvPr>
            <p:ph idx="1"/>
          </p:nvPr>
        </p:nvSpPr>
        <p:spPr>
          <a:xfrm>
            <a:off x="235803" y="2540455"/>
            <a:ext cx="4546220" cy="3582161"/>
          </a:xfrm>
        </p:spPr>
        <p:txBody>
          <a:bodyPr/>
          <a:lstStyle/>
          <a:p>
            <a:r>
              <a:rPr lang="en-US" sz="2400" dirty="0"/>
              <a:t>Submit suggestions to ServiceNow, link available at: </a:t>
            </a:r>
            <a:r>
              <a:rPr lang="en-US" sz="2400" dirty="0">
                <a:hlinkClick r:id="rId3"/>
              </a:rPr>
              <a:t>https://www.aphis.usda.gov/funding/ppdmdpp </a:t>
            </a:r>
            <a:endParaRPr lang="en-US" sz="2400" dirty="0"/>
          </a:p>
        </p:txBody>
      </p:sp>
      <p:grpSp>
        <p:nvGrpSpPr>
          <p:cNvPr id="16" name="Group 15" descr="Image represents the ServiceNow landing page where suggesters will enter the portal to start the suggestion submission process. A red box outlines an icon for starting the suggestion.">
            <a:extLst>
              <a:ext uri="{FF2B5EF4-FFF2-40B4-BE49-F238E27FC236}">
                <a16:creationId xmlns:a16="http://schemas.microsoft.com/office/drawing/2014/main" id="{9FA00FF5-B496-79AB-5D2C-0502CBBE5451}"/>
              </a:ext>
            </a:extLst>
          </p:cNvPr>
          <p:cNvGrpSpPr/>
          <p:nvPr/>
        </p:nvGrpSpPr>
        <p:grpSpPr>
          <a:xfrm>
            <a:off x="4992034" y="2253805"/>
            <a:ext cx="6754152" cy="3612033"/>
            <a:chOff x="2350434" y="3157067"/>
            <a:chExt cx="6754152" cy="3612033"/>
          </a:xfrm>
        </p:grpSpPr>
        <p:pic>
          <p:nvPicPr>
            <p:cNvPr id="6" name="Picture 5" descr="Red box emphasizing the 'Submit a New PPA 7721 Suggestion' icon on the ServiceNow landing page.">
              <a:extLst>
                <a:ext uri="{FF2B5EF4-FFF2-40B4-BE49-F238E27FC236}">
                  <a16:creationId xmlns:a16="http://schemas.microsoft.com/office/drawing/2014/main" id="{DE729684-A0E6-BE66-17BD-D48D01BE272C}"/>
                </a:ext>
              </a:extLst>
            </p:cNvPr>
            <p:cNvPicPr>
              <a:picLocks noChangeAspect="1"/>
            </p:cNvPicPr>
            <p:nvPr/>
          </p:nvPicPr>
          <p:blipFill>
            <a:blip r:embed="rId4"/>
            <a:stretch>
              <a:fillRect/>
            </a:stretch>
          </p:blipFill>
          <p:spPr>
            <a:xfrm>
              <a:off x="2350434" y="3157067"/>
              <a:ext cx="6754152" cy="3582161"/>
            </a:xfrm>
            <a:prstGeom prst="rect">
              <a:avLst/>
            </a:prstGeom>
          </p:spPr>
        </p:pic>
        <p:sp>
          <p:nvSpPr>
            <p:cNvPr id="9" name="Rectangle 8">
              <a:extLst>
                <a:ext uri="{FF2B5EF4-FFF2-40B4-BE49-F238E27FC236}">
                  <a16:creationId xmlns:a16="http://schemas.microsoft.com/office/drawing/2014/main" id="{9329BC6D-48F5-D7D2-3A81-69C13908CB90}"/>
                </a:ext>
              </a:extLst>
            </p:cNvPr>
            <p:cNvSpPr/>
            <p:nvPr/>
          </p:nvSpPr>
          <p:spPr>
            <a:xfrm>
              <a:off x="2399374" y="5496652"/>
              <a:ext cx="1686851" cy="127244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41789D59-FF38-FA57-E6EE-0CB4D4E5D3AA}"/>
              </a:ext>
            </a:extLst>
          </p:cNvPr>
          <p:cNvSpPr>
            <a:spLocks noGrp="1"/>
          </p:cNvSpPr>
          <p:nvPr>
            <p:ph type="sldNum" sz="quarter" idx="12"/>
          </p:nvPr>
        </p:nvSpPr>
        <p:spPr/>
        <p:txBody>
          <a:bodyPr/>
          <a:lstStyle/>
          <a:p>
            <a:fld id="{5267E680-71FF-44DA-8726-CE9EC60570B4}" type="slidenum">
              <a:rPr lang="en-US" smtClean="0"/>
              <a:t>15</a:t>
            </a:fld>
            <a:endParaRPr lang="en-US"/>
          </a:p>
        </p:txBody>
      </p:sp>
    </p:spTree>
    <p:extLst>
      <p:ext uri="{BB962C8B-B14F-4D97-AF65-F5344CB8AC3E}">
        <p14:creationId xmlns:p14="http://schemas.microsoft.com/office/powerpoint/2010/main" val="1532659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791FF6E6-6214-94F8-1649-318A85B3605E}"/>
              </a:ext>
            </a:extLst>
          </p:cNvPr>
          <p:cNvSpPr>
            <a:spLocks noGrp="1"/>
          </p:cNvSpPr>
          <p:nvPr>
            <p:ph type="title"/>
          </p:nvPr>
        </p:nvSpPr>
        <p:spPr>
          <a:xfrm>
            <a:off x="235803" y="1025498"/>
            <a:ext cx="12512842" cy="767662"/>
          </a:xfrm>
        </p:spPr>
        <p:txBody>
          <a:bodyPr/>
          <a:lstStyle/>
          <a:p>
            <a:r>
              <a:rPr lang="en-US" sz="3800" dirty="0">
                <a:latin typeface="Amasis MT Pro Black" panose="02040A04050005020304" pitchFamily="18" charset="0"/>
              </a:rPr>
              <a:t>Where to Submit a PPA 7721 Suggestion (2 of 3)</a:t>
            </a:r>
          </a:p>
        </p:txBody>
      </p:sp>
      <p:grpSp>
        <p:nvGrpSpPr>
          <p:cNvPr id="24" name="Group 23" descr="This image represented the ServiceNow landing page plus the logo for USDA's eAuthentication indicating that eAuthentication is a prerequisite for using the PPA 7721 ServiceNow portal.">
            <a:extLst>
              <a:ext uri="{FF2B5EF4-FFF2-40B4-BE49-F238E27FC236}">
                <a16:creationId xmlns:a16="http://schemas.microsoft.com/office/drawing/2014/main" id="{20BCF583-A12E-ABA8-84FA-99912712EE84}"/>
              </a:ext>
            </a:extLst>
          </p:cNvPr>
          <p:cNvGrpSpPr/>
          <p:nvPr/>
        </p:nvGrpSpPr>
        <p:grpSpPr>
          <a:xfrm>
            <a:off x="232729" y="1625252"/>
            <a:ext cx="11655994" cy="5490730"/>
            <a:chOff x="299766" y="1625252"/>
            <a:chExt cx="11655994" cy="5490730"/>
          </a:xfrm>
        </p:grpSpPr>
        <p:grpSp>
          <p:nvGrpSpPr>
            <p:cNvPr id="14" name="Group 13">
              <a:extLst>
                <a:ext uri="{FF2B5EF4-FFF2-40B4-BE49-F238E27FC236}">
                  <a16:creationId xmlns:a16="http://schemas.microsoft.com/office/drawing/2014/main" id="{A8B0AE37-D505-0B48-761E-56649FE0198B}"/>
                </a:ext>
              </a:extLst>
            </p:cNvPr>
            <p:cNvGrpSpPr/>
            <p:nvPr/>
          </p:nvGrpSpPr>
          <p:grpSpPr>
            <a:xfrm>
              <a:off x="299766" y="2291251"/>
              <a:ext cx="6754152" cy="3639965"/>
              <a:chOff x="412500" y="3157066"/>
              <a:chExt cx="6754152" cy="3639965"/>
            </a:xfrm>
          </p:grpSpPr>
          <p:pic>
            <p:nvPicPr>
              <p:cNvPr id="8" name="Picture 7" descr="Image of the ServiceNow PPA 7721 Suggestion Submission landing page">
                <a:extLst>
                  <a:ext uri="{FF2B5EF4-FFF2-40B4-BE49-F238E27FC236}">
                    <a16:creationId xmlns:a16="http://schemas.microsoft.com/office/drawing/2014/main" id="{315AAC99-CC81-4B22-7A85-FCBC2FC3EEF7}"/>
                  </a:ext>
                </a:extLst>
              </p:cNvPr>
              <p:cNvPicPr>
                <a:picLocks noChangeAspect="1"/>
              </p:cNvPicPr>
              <p:nvPr/>
            </p:nvPicPr>
            <p:blipFill>
              <a:blip r:embed="rId3"/>
              <a:stretch>
                <a:fillRect/>
              </a:stretch>
            </p:blipFill>
            <p:spPr>
              <a:xfrm>
                <a:off x="412500" y="3157066"/>
                <a:ext cx="6754152" cy="3582161"/>
              </a:xfrm>
              <a:prstGeom prst="rect">
                <a:avLst/>
              </a:prstGeom>
              <a:ln>
                <a:noFill/>
              </a:ln>
              <a:effectLst>
                <a:outerShdw blurRad="292100" dist="139700" dir="2700000" algn="tl" rotWithShape="0">
                  <a:srgbClr val="333333">
                    <a:alpha val="65000"/>
                  </a:srgbClr>
                </a:outerShdw>
              </a:effectLst>
            </p:spPr>
          </p:pic>
          <p:sp>
            <p:nvSpPr>
              <p:cNvPr id="11" name="Rectangle 10" descr="Image represents the ServiceNow landing page where suggesters will enter the portal to start the suggestion submission process. A red box outlines an icon for starting the suggestion.">
                <a:extLst>
                  <a:ext uri="{FF2B5EF4-FFF2-40B4-BE49-F238E27FC236}">
                    <a16:creationId xmlns:a16="http://schemas.microsoft.com/office/drawing/2014/main" id="{10C79E46-818B-7BA3-85E7-83A1861867D5}"/>
                  </a:ext>
                </a:extLst>
              </p:cNvPr>
              <p:cNvSpPr/>
              <p:nvPr/>
            </p:nvSpPr>
            <p:spPr>
              <a:xfrm>
                <a:off x="470838" y="5524583"/>
                <a:ext cx="1686851" cy="127244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descr="Box containing the USDA eAuthentication logo and information about what it is and where to access it.">
              <a:extLst>
                <a:ext uri="{FF2B5EF4-FFF2-40B4-BE49-F238E27FC236}">
                  <a16:creationId xmlns:a16="http://schemas.microsoft.com/office/drawing/2014/main" id="{22B2C0AA-DD37-9F9E-3D3A-2A790BE0D9C3}"/>
                </a:ext>
              </a:extLst>
            </p:cNvPr>
            <p:cNvGrpSpPr/>
            <p:nvPr/>
          </p:nvGrpSpPr>
          <p:grpSpPr>
            <a:xfrm>
              <a:off x="7252965" y="1625252"/>
              <a:ext cx="4702795" cy="5490730"/>
              <a:chOff x="238405" y="1600200"/>
              <a:chExt cx="4702795" cy="5490730"/>
            </a:xfrm>
          </p:grpSpPr>
          <p:sp>
            <p:nvSpPr>
              <p:cNvPr id="17" name="Rectangle: Rounded Corners 16">
                <a:extLst>
                  <a:ext uri="{FF2B5EF4-FFF2-40B4-BE49-F238E27FC236}">
                    <a16:creationId xmlns:a16="http://schemas.microsoft.com/office/drawing/2014/main" id="{FD199980-EB3E-943A-688B-5298B62A083B}"/>
                  </a:ext>
                </a:extLst>
              </p:cNvPr>
              <p:cNvSpPr/>
              <p:nvPr/>
            </p:nvSpPr>
            <p:spPr>
              <a:xfrm>
                <a:off x="238405" y="1600200"/>
                <a:ext cx="4702795" cy="5022376"/>
              </a:xfrm>
              <a:prstGeom prst="roundRect">
                <a:avLst>
                  <a:gd name="adj" fmla="val 1086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p>
            </p:txBody>
          </p:sp>
          <p:grpSp>
            <p:nvGrpSpPr>
              <p:cNvPr id="18" name="Group 17" descr="the USDA logo for eAuthentication">
                <a:extLst>
                  <a:ext uri="{FF2B5EF4-FFF2-40B4-BE49-F238E27FC236}">
                    <a16:creationId xmlns:a16="http://schemas.microsoft.com/office/drawing/2014/main" id="{AE59A4A8-4538-4D08-700F-640B471881B2}"/>
                  </a:ext>
                </a:extLst>
              </p:cNvPr>
              <p:cNvGrpSpPr/>
              <p:nvPr/>
            </p:nvGrpSpPr>
            <p:grpSpPr>
              <a:xfrm>
                <a:off x="460041" y="1832211"/>
                <a:ext cx="4248004" cy="1600200"/>
                <a:chOff x="3762799" y="3888188"/>
                <a:chExt cx="4248004" cy="1600200"/>
              </a:xfrm>
            </p:grpSpPr>
            <p:sp>
              <p:nvSpPr>
                <p:cNvPr id="22" name="Rectangle: Rounded Corners 21">
                  <a:extLst>
                    <a:ext uri="{FF2B5EF4-FFF2-40B4-BE49-F238E27FC236}">
                      <a16:creationId xmlns:a16="http://schemas.microsoft.com/office/drawing/2014/main" id="{9D561B5C-08B3-88C2-9FD3-E543C6CC3178}"/>
                    </a:ext>
                  </a:extLst>
                </p:cNvPr>
                <p:cNvSpPr/>
                <p:nvPr/>
              </p:nvSpPr>
              <p:spPr>
                <a:xfrm>
                  <a:off x="3762799" y="3888188"/>
                  <a:ext cx="4248004" cy="1600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828AB74F-F160-32C4-2AFA-E53E268264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95538" y="4081150"/>
                  <a:ext cx="3782526" cy="1214276"/>
                </a:xfrm>
                <a:prstGeom prst="rect">
                  <a:avLst/>
                </a:prstGeom>
              </p:spPr>
            </p:pic>
          </p:grpSp>
          <p:sp>
            <p:nvSpPr>
              <p:cNvPr id="21" name="TextBox 20">
                <a:extLst>
                  <a:ext uri="{FF2B5EF4-FFF2-40B4-BE49-F238E27FC236}">
                    <a16:creationId xmlns:a16="http://schemas.microsoft.com/office/drawing/2014/main" id="{08BB75BD-41E2-8B36-53EA-A714CCE8E538}"/>
                  </a:ext>
                </a:extLst>
              </p:cNvPr>
              <p:cNvSpPr txBox="1"/>
              <p:nvPr/>
            </p:nvSpPr>
            <p:spPr>
              <a:xfrm>
                <a:off x="506835" y="3489944"/>
                <a:ext cx="4167488" cy="3600986"/>
              </a:xfrm>
              <a:prstGeom prst="rect">
                <a:avLst/>
              </a:prstGeom>
              <a:noFill/>
            </p:spPr>
            <p:txBody>
              <a:bodyPr wrap="square" rtlCol="0">
                <a:spAutoFit/>
              </a:bodyPr>
              <a:lstStyle/>
              <a:p>
                <a:pPr marL="285750" indent="-285750">
                  <a:spcAft>
                    <a:spcPts val="1200"/>
                  </a:spcAft>
                  <a:buFont typeface="Wingdings" panose="05000000000000000000" pitchFamily="2" charset="2"/>
                  <a:buChar char="Ø"/>
                </a:pPr>
                <a:r>
                  <a:rPr lang="en-US" b="1" dirty="0">
                    <a:latin typeface="Avenir Next LT Pro" panose="020B0504020202020204" pitchFamily="34" charset="0"/>
                  </a:rPr>
                  <a:t>USDA system used to manage identity and login credentials for a variety of Department applications</a:t>
                </a:r>
              </a:p>
              <a:p>
                <a:pPr marL="285750" indent="-285750">
                  <a:spcAft>
                    <a:spcPts val="1200"/>
                  </a:spcAft>
                  <a:buFont typeface="Wingdings" panose="05000000000000000000" pitchFamily="2" charset="2"/>
                  <a:buChar char="Ø"/>
                </a:pPr>
                <a:r>
                  <a:rPr lang="en-US" b="1" dirty="0">
                    <a:latin typeface="Avenir Next LT Pro" panose="020B0504020202020204" pitchFamily="34" charset="0"/>
                  </a:rPr>
                  <a:t>Additional information available at </a:t>
                </a:r>
                <a:r>
                  <a:rPr lang="en-US" b="1" dirty="0">
                    <a:latin typeface="Avenir Next LT Pro" panose="020B0504020202020204" pitchFamily="34" charset="0"/>
                    <a:hlinkClick r:id="rId6"/>
                  </a:rPr>
                  <a:t>https://www.eauth.usda.gov/eauth/b/usda/home</a:t>
                </a:r>
                <a:endParaRPr lang="en-US" b="1" dirty="0">
                  <a:latin typeface="Avenir Next LT Pro" panose="020B0504020202020204" pitchFamily="34" charset="0"/>
                </a:endParaRPr>
              </a:p>
              <a:p>
                <a:pPr marL="285750" indent="-285750">
                  <a:spcAft>
                    <a:spcPts val="1200"/>
                  </a:spcAft>
                  <a:buFont typeface="Wingdings" panose="05000000000000000000" pitchFamily="2" charset="2"/>
                  <a:buChar char="Ø"/>
                </a:pPr>
                <a:r>
                  <a:rPr lang="en-US" b="1" dirty="0">
                    <a:latin typeface="Avenir Next LT Pro" panose="020B0504020202020204" pitchFamily="34" charset="0"/>
                    <a:hlinkClick r:id="rId7"/>
                  </a:rPr>
                  <a:t>https://www.youtube.com/watch?v=CreYxWPxbak</a:t>
                </a:r>
                <a:endParaRPr lang="en-US" b="1" dirty="0">
                  <a:latin typeface="Avenir Next LT Pro" panose="020B0504020202020204" pitchFamily="34" charset="0"/>
                </a:endParaRPr>
              </a:p>
              <a:p>
                <a:pPr marL="285750" indent="-285750">
                  <a:spcAft>
                    <a:spcPts val="1200"/>
                  </a:spcAft>
                  <a:buFont typeface="Wingdings" panose="05000000000000000000" pitchFamily="2" charset="2"/>
                  <a:buChar char="Ø"/>
                </a:pPr>
                <a:endParaRPr lang="en-US" b="1" dirty="0">
                  <a:latin typeface="Avenir Next LT Pro" panose="020B0504020202020204" pitchFamily="34" charset="0"/>
                </a:endParaRPr>
              </a:p>
            </p:txBody>
          </p:sp>
        </p:grpSp>
      </p:grpSp>
      <p:sp>
        <p:nvSpPr>
          <p:cNvPr id="4" name="Slide Number Placeholder 3">
            <a:extLst>
              <a:ext uri="{FF2B5EF4-FFF2-40B4-BE49-F238E27FC236}">
                <a16:creationId xmlns:a16="http://schemas.microsoft.com/office/drawing/2014/main" id="{41789D59-FF38-FA57-E6EE-0CB4D4E5D3AA}"/>
              </a:ext>
            </a:extLst>
          </p:cNvPr>
          <p:cNvSpPr>
            <a:spLocks noGrp="1"/>
          </p:cNvSpPr>
          <p:nvPr>
            <p:ph type="sldNum" sz="quarter" idx="12"/>
          </p:nvPr>
        </p:nvSpPr>
        <p:spPr>
          <a:xfrm>
            <a:off x="9307784" y="6424082"/>
            <a:ext cx="2743200" cy="365125"/>
          </a:xfrm>
        </p:spPr>
        <p:txBody>
          <a:bodyPr/>
          <a:lstStyle/>
          <a:p>
            <a:fld id="{5267E680-71FF-44DA-8726-CE9EC60570B4}" type="slidenum">
              <a:rPr lang="en-US" smtClean="0"/>
              <a:t>16</a:t>
            </a:fld>
            <a:endParaRPr lang="en-US" dirty="0"/>
          </a:p>
        </p:txBody>
      </p:sp>
    </p:spTree>
    <p:extLst>
      <p:ext uri="{BB962C8B-B14F-4D97-AF65-F5344CB8AC3E}">
        <p14:creationId xmlns:p14="http://schemas.microsoft.com/office/powerpoint/2010/main" val="3321656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FF3682E-378C-17CA-6031-E4EC8EE1CADD}"/>
              </a:ext>
            </a:extLst>
          </p:cNvPr>
          <p:cNvSpPr>
            <a:spLocks noGrp="1"/>
          </p:cNvSpPr>
          <p:nvPr>
            <p:ph type="title"/>
          </p:nvPr>
        </p:nvSpPr>
        <p:spPr>
          <a:xfrm>
            <a:off x="235803" y="1025498"/>
            <a:ext cx="12512842" cy="767662"/>
          </a:xfrm>
        </p:spPr>
        <p:txBody>
          <a:bodyPr/>
          <a:lstStyle/>
          <a:p>
            <a:r>
              <a:rPr lang="en-US" sz="3800" dirty="0">
                <a:latin typeface="Amasis MT Pro Black" panose="02040A04050005020304" pitchFamily="18" charset="0"/>
              </a:rPr>
              <a:t>Where to Submit a PPA 7721 Suggestion (3 of 3)</a:t>
            </a:r>
          </a:p>
        </p:txBody>
      </p:sp>
      <p:sp>
        <p:nvSpPr>
          <p:cNvPr id="19" name="Content Placeholder 9">
            <a:extLst>
              <a:ext uri="{FF2B5EF4-FFF2-40B4-BE49-F238E27FC236}">
                <a16:creationId xmlns:a16="http://schemas.microsoft.com/office/drawing/2014/main" id="{525032CB-C852-0FEC-D5CE-72A2545E586B}"/>
              </a:ext>
            </a:extLst>
          </p:cNvPr>
          <p:cNvSpPr txBox="1">
            <a:spLocks/>
          </p:cNvSpPr>
          <p:nvPr/>
        </p:nvSpPr>
        <p:spPr>
          <a:xfrm>
            <a:off x="1055504" y="2545621"/>
            <a:ext cx="4546220" cy="32868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asis MT Pro Black" panose="02040A040500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asis MT Pro Black" panose="02040A040500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asis MT Pro Black" panose="02040A040500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asis MT Pro Black" panose="02040A040500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asis MT Pro Black" panose="02040A040500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Submit suggestions to ServiceNow, link available at: </a:t>
            </a:r>
            <a:r>
              <a:rPr lang="en-US" sz="2400" dirty="0">
                <a:hlinkClick r:id="rId3"/>
              </a:rPr>
              <a:t>https://www.aphis.usda.gov/funding/ppdmdpp </a:t>
            </a:r>
            <a:endParaRPr lang="en-US" sz="2400" dirty="0"/>
          </a:p>
          <a:p>
            <a:r>
              <a:rPr lang="en-US" sz="2400" dirty="0"/>
              <a:t>Review the PPA 7721 Suggestion Submission Guidance document on the PPDMDPP web page</a:t>
            </a:r>
            <a:endParaRPr lang="en-US" sz="1200" dirty="0"/>
          </a:p>
        </p:txBody>
      </p:sp>
      <p:pic>
        <p:nvPicPr>
          <p:cNvPr id="13" name="Picture 12" descr="The image represents the front cover of the ServiceNow Suggestion Submission Guidance.">
            <a:extLst>
              <a:ext uri="{FF2B5EF4-FFF2-40B4-BE49-F238E27FC236}">
                <a16:creationId xmlns:a16="http://schemas.microsoft.com/office/drawing/2014/main" id="{C0A72EE5-B213-8411-3CCE-B66C27001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100" y="1802033"/>
            <a:ext cx="4051300" cy="5162550"/>
          </a:xfrm>
          <a:prstGeom prst="rect">
            <a:avLst/>
          </a:prstGeom>
          <a:ln>
            <a:noFill/>
          </a:ln>
          <a:effectLst>
            <a:outerShdw blurRad="292100" dist="139700" dir="2700000" algn="tl" rotWithShape="0">
              <a:srgbClr val="333333">
                <a:alpha val="65000"/>
              </a:srgbClr>
            </a:outerShdw>
          </a:effectLst>
          <a:scene3d>
            <a:camera prst="perspectiveLeft"/>
            <a:lightRig rig="threePt" dir="t"/>
          </a:scene3d>
        </p:spPr>
      </p:pic>
      <p:sp>
        <p:nvSpPr>
          <p:cNvPr id="4" name="Slide Number Placeholder 3">
            <a:extLst>
              <a:ext uri="{FF2B5EF4-FFF2-40B4-BE49-F238E27FC236}">
                <a16:creationId xmlns:a16="http://schemas.microsoft.com/office/drawing/2014/main" id="{41789D59-FF38-FA57-E6EE-0CB4D4E5D3AA}"/>
              </a:ext>
            </a:extLst>
          </p:cNvPr>
          <p:cNvSpPr>
            <a:spLocks noGrp="1"/>
          </p:cNvSpPr>
          <p:nvPr>
            <p:ph type="sldNum" sz="quarter" idx="12"/>
          </p:nvPr>
        </p:nvSpPr>
        <p:spPr/>
        <p:txBody>
          <a:bodyPr/>
          <a:lstStyle/>
          <a:p>
            <a:fld id="{5267E680-71FF-44DA-8726-CE9EC60570B4}" type="slidenum">
              <a:rPr lang="en-US" smtClean="0"/>
              <a:t>17</a:t>
            </a:fld>
            <a:endParaRPr lang="en-US"/>
          </a:p>
        </p:txBody>
      </p:sp>
    </p:spTree>
    <p:extLst>
      <p:ext uri="{BB962C8B-B14F-4D97-AF65-F5344CB8AC3E}">
        <p14:creationId xmlns:p14="http://schemas.microsoft.com/office/powerpoint/2010/main" val="4167203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D55BE-F74A-E035-F526-FE28042A9132}"/>
              </a:ext>
            </a:extLst>
          </p:cNvPr>
          <p:cNvSpPr>
            <a:spLocks noGrp="1"/>
          </p:cNvSpPr>
          <p:nvPr>
            <p:ph type="title"/>
          </p:nvPr>
        </p:nvSpPr>
        <p:spPr>
          <a:xfrm>
            <a:off x="336550" y="871163"/>
            <a:ext cx="10515600" cy="738130"/>
          </a:xfrm>
        </p:spPr>
        <p:txBody>
          <a:bodyPr lIns="91440" tIns="45720" rIns="91440" bIns="45720" anchor="t"/>
          <a:lstStyle/>
          <a:p>
            <a:r>
              <a:rPr lang="en-US">
                <a:latin typeface="Amasis MT Pro Black" panose="02040A04050005020304" pitchFamily="18" charset="0"/>
              </a:rPr>
              <a:t>How to Use ServiceNow</a:t>
            </a:r>
          </a:p>
        </p:txBody>
      </p:sp>
      <p:grpSp>
        <p:nvGrpSpPr>
          <p:cNvPr id="3" name="Group 2" descr="Image with a camera reel and movie popcorn indicating that a video clip is being presented to the audience in this slide.">
            <a:extLst>
              <a:ext uri="{FF2B5EF4-FFF2-40B4-BE49-F238E27FC236}">
                <a16:creationId xmlns:a16="http://schemas.microsoft.com/office/drawing/2014/main" id="{708AE779-B461-E474-7DAA-FBF2270FA3D4}"/>
              </a:ext>
            </a:extLst>
          </p:cNvPr>
          <p:cNvGrpSpPr/>
          <p:nvPr/>
        </p:nvGrpSpPr>
        <p:grpSpPr>
          <a:xfrm>
            <a:off x="1339850" y="1609293"/>
            <a:ext cx="4555958" cy="704312"/>
            <a:chOff x="1012686" y="1701839"/>
            <a:chExt cx="5457825" cy="914400"/>
          </a:xfrm>
        </p:grpSpPr>
        <p:pic>
          <p:nvPicPr>
            <p:cNvPr id="5" name="Graphic 4" descr="Video camera with solid fill">
              <a:extLst>
                <a:ext uri="{FF2B5EF4-FFF2-40B4-BE49-F238E27FC236}">
                  <a16:creationId xmlns:a16="http://schemas.microsoft.com/office/drawing/2014/main" id="{31063583-913A-8F58-40B5-18B90A166D03}"/>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31931" y="1701839"/>
              <a:ext cx="914400" cy="914400"/>
            </a:xfrm>
            <a:prstGeom prst="rect">
              <a:avLst/>
            </a:prstGeom>
          </p:spPr>
        </p:pic>
        <p:pic>
          <p:nvPicPr>
            <p:cNvPr id="10" name="Graphic 9" descr="Popcorn with solid fill">
              <a:extLst>
                <a:ext uri="{FF2B5EF4-FFF2-40B4-BE49-F238E27FC236}">
                  <a16:creationId xmlns:a16="http://schemas.microsoft.com/office/drawing/2014/main" id="{64F4C82E-710E-6FD4-81A6-16CAC50CB6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96593" y="1701839"/>
              <a:ext cx="914400" cy="914400"/>
            </a:xfrm>
            <a:prstGeom prst="rect">
              <a:avLst/>
            </a:prstGeom>
          </p:spPr>
        </p:pic>
        <p:sp>
          <p:nvSpPr>
            <p:cNvPr id="11" name="TextBox 10">
              <a:extLst>
                <a:ext uri="{FF2B5EF4-FFF2-40B4-BE49-F238E27FC236}">
                  <a16:creationId xmlns:a16="http://schemas.microsoft.com/office/drawing/2014/main" id="{08B2D4C5-4D97-2CB1-F86A-5EF4066CB032}"/>
                </a:ext>
              </a:extLst>
            </p:cNvPr>
            <p:cNvSpPr txBox="1"/>
            <p:nvPr/>
          </p:nvSpPr>
          <p:spPr>
            <a:xfrm>
              <a:off x="1012686" y="1893708"/>
              <a:ext cx="5457825" cy="679290"/>
            </a:xfrm>
            <a:prstGeom prst="rect">
              <a:avLst/>
            </a:prstGeom>
            <a:noFill/>
          </p:spPr>
          <p:txBody>
            <a:bodyPr wrap="square" rtlCol="0">
              <a:spAutoFit/>
            </a:bodyPr>
            <a:lstStyle/>
            <a:p>
              <a:pPr algn="ctr"/>
              <a:r>
                <a:rPr lang="en-US" sz="2800">
                  <a:latin typeface="Avenir Next LT Pro Demi" panose="020B0704020202020204" pitchFamily="34" charset="0"/>
                </a:rPr>
                <a:t>Video clip</a:t>
              </a:r>
            </a:p>
          </p:txBody>
        </p:sp>
      </p:grpSp>
      <p:pic>
        <p:nvPicPr>
          <p:cNvPr id="15" name="Video 2_ServiceNow Suggestion Submission_Final" descr="Video clip on how to use the PPA 7721 ServiceNow Suggestion Submission site. ">
            <a:hlinkClick r:id="" action="ppaction://media"/>
            <a:extLst>
              <a:ext uri="{FF2B5EF4-FFF2-40B4-BE49-F238E27FC236}">
                <a16:creationId xmlns:a16="http://schemas.microsoft.com/office/drawing/2014/main" id="{A946F3AF-CC13-3CF1-CAAC-B6657A8849B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82376" y="2929245"/>
            <a:ext cx="5025981" cy="2827114"/>
          </a:xfrm>
          <a:prstGeom prst="rect">
            <a:avLst/>
          </a:prstGeom>
        </p:spPr>
      </p:pic>
      <p:pic>
        <p:nvPicPr>
          <p:cNvPr id="14" name="Graphic 13" descr="Television outline to show video clip.">
            <a:extLst>
              <a:ext uri="{FF2B5EF4-FFF2-40B4-BE49-F238E27FC236}">
                <a16:creationId xmlns:a16="http://schemas.microsoft.com/office/drawing/2014/main" id="{85E7AA96-42E7-3D5E-C0BD-5BDB213E92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3766" y="1667865"/>
            <a:ext cx="6005311" cy="6005311"/>
          </a:xfrm>
          <a:prstGeom prst="rect">
            <a:avLst/>
          </a:prstGeom>
        </p:spPr>
      </p:pic>
      <p:pic>
        <p:nvPicPr>
          <p:cNvPr id="9" name="Picture 8" descr="Scientist examining plants in laboratory">
            <a:extLst>
              <a:ext uri="{FF2B5EF4-FFF2-40B4-BE49-F238E27FC236}">
                <a16:creationId xmlns:a16="http://schemas.microsoft.com/office/drawing/2014/main" id="{4316DFC3-91D8-27FD-DB50-B8B251E5CDC3}"/>
              </a:ext>
            </a:extLst>
          </p:cNvPr>
          <p:cNvPicPr>
            <a:picLocks noChangeAspect="1"/>
          </p:cNvPicPr>
          <p:nvPr/>
        </p:nvPicPr>
        <p:blipFill>
          <a:blip r:embed="rId12">
            <a:extLst>
              <a:ext uri="{28A0092B-C50C-407E-A947-70E740481C1C}">
                <a14:useLocalDpi xmlns:a14="http://schemas.microsoft.com/office/drawing/2010/main" val="0"/>
              </a:ext>
            </a:extLst>
          </a:blip>
          <a:srcRect l="10668" r="13868" b="3193"/>
          <a:stretch>
            <a:fillRect/>
          </a:stretch>
        </p:blipFill>
        <p:spPr>
          <a:xfrm>
            <a:off x="7794149" y="1139965"/>
            <a:ext cx="5789283" cy="4949852"/>
          </a:xfrm>
          <a:custGeom>
            <a:avLst/>
            <a:gdLst>
              <a:gd name="connsiteX0" fmla="*/ 1132637 w 5317724"/>
              <a:gd name="connsiteY0" fmla="*/ 0 h 4546668"/>
              <a:gd name="connsiteX1" fmla="*/ 4185087 w 5317724"/>
              <a:gd name="connsiteY1" fmla="*/ 0 h 4546668"/>
              <a:gd name="connsiteX2" fmla="*/ 5317724 w 5317724"/>
              <a:gd name="connsiteY2" fmla="*/ 2265273 h 4546668"/>
              <a:gd name="connsiteX3" fmla="*/ 4177026 w 5317724"/>
              <a:gd name="connsiteY3" fmla="*/ 4546668 h 4546668"/>
              <a:gd name="connsiteX4" fmla="*/ 1140698 w 5317724"/>
              <a:gd name="connsiteY4" fmla="*/ 4546668 h 4546668"/>
              <a:gd name="connsiteX5" fmla="*/ 0 w 5317724"/>
              <a:gd name="connsiteY5" fmla="*/ 2265273 h 454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724" h="4546668">
                <a:moveTo>
                  <a:pt x="1132637" y="0"/>
                </a:moveTo>
                <a:lnTo>
                  <a:pt x="4185087" y="0"/>
                </a:lnTo>
                <a:lnTo>
                  <a:pt x="5317724" y="2265273"/>
                </a:lnTo>
                <a:lnTo>
                  <a:pt x="4177026" y="4546668"/>
                </a:lnTo>
                <a:lnTo>
                  <a:pt x="1140698" y="4546668"/>
                </a:lnTo>
                <a:lnTo>
                  <a:pt x="0" y="2265273"/>
                </a:lnTo>
                <a:close/>
              </a:path>
            </a:pathLst>
          </a:custGeom>
        </p:spPr>
      </p:pic>
      <p:sp>
        <p:nvSpPr>
          <p:cNvPr id="4" name="Slide Number Placeholder 3">
            <a:extLst>
              <a:ext uri="{FF2B5EF4-FFF2-40B4-BE49-F238E27FC236}">
                <a16:creationId xmlns:a16="http://schemas.microsoft.com/office/drawing/2014/main" id="{CC79B613-CE01-AB53-459A-E0082F9095F8}"/>
              </a:ext>
            </a:extLst>
          </p:cNvPr>
          <p:cNvSpPr>
            <a:spLocks noGrp="1"/>
          </p:cNvSpPr>
          <p:nvPr>
            <p:ph type="sldNum" sz="quarter" idx="12"/>
          </p:nvPr>
        </p:nvSpPr>
        <p:spPr/>
        <p:txBody>
          <a:bodyPr/>
          <a:lstStyle/>
          <a:p>
            <a:fld id="{5267E680-71FF-44DA-8726-CE9EC60570B4}" type="slidenum">
              <a:rPr lang="en-US" smtClean="0"/>
              <a:t>18</a:t>
            </a:fld>
            <a:endParaRPr lang="en-US"/>
          </a:p>
        </p:txBody>
      </p:sp>
    </p:spTree>
    <p:extLst>
      <p:ext uri="{BB962C8B-B14F-4D97-AF65-F5344CB8AC3E}">
        <p14:creationId xmlns:p14="http://schemas.microsoft.com/office/powerpoint/2010/main" val="7111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78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2504A-2F22-C155-B0D5-B06956C8519C}"/>
              </a:ext>
            </a:extLst>
          </p:cNvPr>
          <p:cNvSpPr txBox="1">
            <a:spLocks noGrp="1"/>
          </p:cNvSpPr>
          <p:nvPr>
            <p:ph type="title" idx="4294967295"/>
          </p:nvPr>
        </p:nvSpPr>
        <p:spPr>
          <a:xfrm>
            <a:off x="0" y="943217"/>
            <a:ext cx="12192000" cy="6309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chemeClr val="tx1"/>
                </a:solidFill>
                <a:effectLst/>
                <a:uLnTx/>
                <a:uFillTx/>
                <a:latin typeface="Amasis MT Pro Black" panose="02040A04050005020304" pitchFamily="18" charset="0"/>
                <a:ea typeface="+mn-ea"/>
                <a:cs typeface="+mn-cs"/>
              </a:rPr>
              <a:t>ServiceNow: Submitting on Behalf of Another (1 of 3)</a:t>
            </a:r>
          </a:p>
        </p:txBody>
      </p:sp>
      <p:pic>
        <p:nvPicPr>
          <p:cNvPr id="11" name="Picture 10" descr="A screenshot of the ServiceNow Suggestion Submission Form with select fields presented to the user.">
            <a:extLst>
              <a:ext uri="{FF2B5EF4-FFF2-40B4-BE49-F238E27FC236}">
                <a16:creationId xmlns:a16="http://schemas.microsoft.com/office/drawing/2014/main" id="{4AE21417-EDB4-625F-8203-1084C5D08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45" y="1574159"/>
            <a:ext cx="11550650" cy="5010150"/>
          </a:xfrm>
          <a:prstGeom prst="rect">
            <a:avLst/>
          </a:prstGeom>
          <a:ln>
            <a:noFill/>
          </a:ln>
          <a:effectLst>
            <a:softEdge rad="112500"/>
          </a:effectLst>
        </p:spPr>
      </p:pic>
      <p:sp>
        <p:nvSpPr>
          <p:cNvPr id="4" name="Oval 3" descr="Red circle that emphasizes the checkbox for 'Submitted on behalf of another' within the electronic ServiceNow suggestion form.">
            <a:extLst>
              <a:ext uri="{FF2B5EF4-FFF2-40B4-BE49-F238E27FC236}">
                <a16:creationId xmlns:a16="http://schemas.microsoft.com/office/drawing/2014/main" id="{8F5CA840-2152-B4FC-0378-E8FBDC31FE38}"/>
              </a:ext>
            </a:extLst>
          </p:cNvPr>
          <p:cNvSpPr/>
          <p:nvPr/>
        </p:nvSpPr>
        <p:spPr>
          <a:xfrm>
            <a:off x="480223" y="4643835"/>
            <a:ext cx="647700" cy="6223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39522D5-67BA-D95F-1AE4-6624522E00BE}"/>
              </a:ext>
            </a:extLst>
          </p:cNvPr>
          <p:cNvSpPr>
            <a:spLocks noGrp="1"/>
          </p:cNvSpPr>
          <p:nvPr>
            <p:ph type="sldNum" sz="quarter" idx="12"/>
          </p:nvPr>
        </p:nvSpPr>
        <p:spPr/>
        <p:txBody>
          <a:bodyPr/>
          <a:lstStyle/>
          <a:p>
            <a:fld id="{5267E680-71FF-44DA-8726-CE9EC60570B4}" type="slidenum">
              <a:rPr lang="en-US" smtClean="0"/>
              <a:t>19</a:t>
            </a:fld>
            <a:endParaRPr lang="en-US"/>
          </a:p>
        </p:txBody>
      </p:sp>
    </p:spTree>
    <p:extLst>
      <p:ext uri="{BB962C8B-B14F-4D97-AF65-F5344CB8AC3E}">
        <p14:creationId xmlns:p14="http://schemas.microsoft.com/office/powerpoint/2010/main" val="995460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ECACE-B6A8-F275-D0C1-9BD905527177}"/>
              </a:ext>
            </a:extLst>
          </p:cNvPr>
          <p:cNvSpPr>
            <a:spLocks noGrp="1"/>
          </p:cNvSpPr>
          <p:nvPr>
            <p:ph type="title"/>
          </p:nvPr>
        </p:nvSpPr>
        <p:spPr>
          <a:xfrm>
            <a:off x="838200" y="-767662"/>
            <a:ext cx="10515600" cy="767662"/>
          </a:xfrm>
        </p:spPr>
        <p:txBody>
          <a:bodyPr anchor="b"/>
          <a:lstStyle/>
          <a:p>
            <a:r>
              <a:rPr lang="en-US"/>
              <a:t>Overview of Presentation</a:t>
            </a:r>
          </a:p>
        </p:txBody>
      </p:sp>
      <p:sp>
        <p:nvSpPr>
          <p:cNvPr id="5" name="Rectangle 4">
            <a:extLst>
              <a:ext uri="{FF2B5EF4-FFF2-40B4-BE49-F238E27FC236}">
                <a16:creationId xmlns:a16="http://schemas.microsoft.com/office/drawing/2014/main" id="{21111BA5-A76E-6D32-82CF-B856B17D1046}"/>
              </a:ext>
              <a:ext uri="{C183D7F6-B498-43B3-948B-1728B52AA6E4}">
                <adec:decorative xmlns:adec="http://schemas.microsoft.com/office/drawing/2017/decorative" val="1"/>
              </a:ext>
            </a:extLst>
          </p:cNvPr>
          <p:cNvSpPr/>
          <p:nvPr/>
        </p:nvSpPr>
        <p:spPr>
          <a:xfrm>
            <a:off x="0" y="880110"/>
            <a:ext cx="4640580" cy="5977890"/>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masis MT Pro Black" panose="02040A04050005020304" pitchFamily="18" charset="0"/>
            </a:endParaRPr>
          </a:p>
        </p:txBody>
      </p:sp>
      <p:sp>
        <p:nvSpPr>
          <p:cNvPr id="7" name="Title 1" descr="White box emphasizing the information being presented in black text.">
            <a:extLst>
              <a:ext uri="{FF2B5EF4-FFF2-40B4-BE49-F238E27FC236}">
                <a16:creationId xmlns:a16="http://schemas.microsoft.com/office/drawing/2014/main" id="{2658C585-E399-9DBF-81E9-20AAE8E04AE1}"/>
              </a:ext>
              <a:ext uri="{C183D7F6-B498-43B3-948B-1728B52AA6E4}">
                <adec:decorative xmlns:adec="http://schemas.microsoft.com/office/drawing/2017/decorative" val="0"/>
              </a:ext>
            </a:extLst>
          </p:cNvPr>
          <p:cNvSpPr>
            <a:spLocks noGrp="1"/>
          </p:cNvSpPr>
          <p:nvPr/>
        </p:nvSpPr>
        <p:spPr bwMode="black">
          <a:xfrm>
            <a:off x="619506" y="2898273"/>
            <a:ext cx="3401568" cy="1495794"/>
          </a:xfrm>
          <a:prstGeom prst="rect">
            <a:avLst/>
          </a:prstGeom>
          <a:solidFill>
            <a:srgbClr val="FFFFFF"/>
          </a:solidFill>
          <a:ln w="31750" cap="sq">
            <a:solidFill>
              <a:srgbClr val="262626"/>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a:latin typeface="Amasis MT Pro Black" panose="02040A04050005020304" pitchFamily="18" charset="0"/>
              </a:rPr>
              <a:t>Information Presented</a:t>
            </a:r>
          </a:p>
        </p:txBody>
      </p:sp>
      <p:graphicFrame>
        <p:nvGraphicFramePr>
          <p:cNvPr id="8" name="Content Placeholder 2" descr="Graphic contains listed content of the slide deck similar to a visual table of contents.  ">
            <a:extLst>
              <a:ext uri="{FF2B5EF4-FFF2-40B4-BE49-F238E27FC236}">
                <a16:creationId xmlns:a16="http://schemas.microsoft.com/office/drawing/2014/main" id="{CC097E9B-31DA-9E5A-4539-79E4B34611B8}"/>
              </a:ext>
            </a:extLst>
          </p:cNvPr>
          <p:cNvGraphicFramePr>
            <a:graphicFrameLocks noGrp="1"/>
          </p:cNvGraphicFramePr>
          <p:nvPr>
            <p:extLst>
              <p:ext uri="{D42A27DB-BD31-4B8C-83A1-F6EECF244321}">
                <p14:modId xmlns:p14="http://schemas.microsoft.com/office/powerpoint/2010/main" val="4043922633"/>
              </p:ext>
            </p:extLst>
          </p:nvPr>
        </p:nvGraphicFramePr>
        <p:xfrm>
          <a:off x="5014443" y="1022350"/>
          <a:ext cx="6833343" cy="5458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187B84D-CBD0-E092-9218-0FC3DDD1BDED}"/>
              </a:ext>
            </a:extLst>
          </p:cNvPr>
          <p:cNvSpPr>
            <a:spLocks noGrp="1"/>
          </p:cNvSpPr>
          <p:nvPr>
            <p:ph type="sldNum" sz="quarter" idx="12"/>
          </p:nvPr>
        </p:nvSpPr>
        <p:spPr/>
        <p:txBody>
          <a:bodyPr/>
          <a:lstStyle/>
          <a:p>
            <a:fld id="{5267E680-71FF-44DA-8726-CE9EC60570B4}" type="slidenum">
              <a:rPr lang="en-US" smtClean="0"/>
              <a:t>2</a:t>
            </a:fld>
            <a:endParaRPr lang="en-US"/>
          </a:p>
        </p:txBody>
      </p:sp>
    </p:spTree>
    <p:extLst>
      <p:ext uri="{BB962C8B-B14F-4D97-AF65-F5344CB8AC3E}">
        <p14:creationId xmlns:p14="http://schemas.microsoft.com/office/powerpoint/2010/main" val="815362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8156F609-78CD-59D9-1AD9-54B2CB34C139}"/>
              </a:ext>
            </a:extLst>
          </p:cNvPr>
          <p:cNvSpPr txBox="1">
            <a:spLocks noGrp="1"/>
          </p:cNvSpPr>
          <p:nvPr>
            <p:ph type="title" idx="4294967295"/>
          </p:nvPr>
        </p:nvSpPr>
        <p:spPr>
          <a:xfrm>
            <a:off x="0" y="943217"/>
            <a:ext cx="12192000" cy="6309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chemeClr val="tx1"/>
                </a:solidFill>
                <a:effectLst/>
                <a:uLnTx/>
                <a:uFillTx/>
                <a:latin typeface="Amasis MT Pro Black" panose="02040A04050005020304" pitchFamily="18" charset="0"/>
                <a:ea typeface="+mn-ea"/>
                <a:cs typeface="+mn-cs"/>
              </a:rPr>
              <a:t>ServiceNow: Submitting on Behalf of Another (2 of 3)</a:t>
            </a:r>
          </a:p>
        </p:txBody>
      </p:sp>
      <p:pic>
        <p:nvPicPr>
          <p:cNvPr id="5" name="Picture 4" descr="A screenshot of the ServiceNow Suggestion Submission Form with user information prepopulated in select fields.">
            <a:extLst>
              <a:ext uri="{FF2B5EF4-FFF2-40B4-BE49-F238E27FC236}">
                <a16:creationId xmlns:a16="http://schemas.microsoft.com/office/drawing/2014/main" id="{BB53858C-E411-3052-5849-B9EE37F96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995" y="1649927"/>
            <a:ext cx="11370009" cy="4666750"/>
          </a:xfrm>
          <a:prstGeom prst="rect">
            <a:avLst/>
          </a:prstGeom>
          <a:ln>
            <a:noFill/>
          </a:ln>
          <a:effectLst>
            <a:softEdge rad="112500"/>
          </a:effectLst>
        </p:spPr>
      </p:pic>
      <p:sp>
        <p:nvSpPr>
          <p:cNvPr id="14" name="Left Brace 13" descr="Bracket emphasizing additional fields that become available after the checkbox for 'Submitting on behalf of another' is selected.">
            <a:extLst>
              <a:ext uri="{FF2B5EF4-FFF2-40B4-BE49-F238E27FC236}">
                <a16:creationId xmlns:a16="http://schemas.microsoft.com/office/drawing/2014/main" id="{061F999A-A4BA-AB4D-FC0B-60BE89A8899A}"/>
              </a:ext>
            </a:extLst>
          </p:cNvPr>
          <p:cNvSpPr/>
          <p:nvPr/>
        </p:nvSpPr>
        <p:spPr>
          <a:xfrm>
            <a:off x="664132" y="4229100"/>
            <a:ext cx="504268" cy="2087577"/>
          </a:xfrm>
          <a:prstGeom prst="leftBrace">
            <a:avLst>
              <a:gd name="adj1" fmla="val 65104"/>
              <a:gd name="adj2" fmla="val 50000"/>
            </a:avLst>
          </a:prstGeom>
          <a:ln w="317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39522D5-67BA-D95F-1AE4-6624522E00BE}"/>
              </a:ext>
            </a:extLst>
          </p:cNvPr>
          <p:cNvSpPr>
            <a:spLocks noGrp="1"/>
          </p:cNvSpPr>
          <p:nvPr>
            <p:ph type="sldNum" sz="quarter" idx="12"/>
          </p:nvPr>
        </p:nvSpPr>
        <p:spPr/>
        <p:txBody>
          <a:bodyPr/>
          <a:lstStyle/>
          <a:p>
            <a:fld id="{5267E680-71FF-44DA-8726-CE9EC60570B4}" type="slidenum">
              <a:rPr lang="en-US" smtClean="0"/>
              <a:t>20</a:t>
            </a:fld>
            <a:endParaRPr lang="en-US"/>
          </a:p>
        </p:txBody>
      </p:sp>
    </p:spTree>
    <p:extLst>
      <p:ext uri="{BB962C8B-B14F-4D97-AF65-F5344CB8AC3E}">
        <p14:creationId xmlns:p14="http://schemas.microsoft.com/office/powerpoint/2010/main" val="4155453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71BD303-E541-B3BD-68F5-96AC02D0CC5C}"/>
              </a:ext>
            </a:extLst>
          </p:cNvPr>
          <p:cNvSpPr txBox="1">
            <a:spLocks noGrp="1"/>
          </p:cNvSpPr>
          <p:nvPr>
            <p:ph type="title" idx="4294967295"/>
          </p:nvPr>
        </p:nvSpPr>
        <p:spPr>
          <a:xfrm>
            <a:off x="0" y="943217"/>
            <a:ext cx="12192000" cy="6309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chemeClr val="tx1"/>
                </a:solidFill>
                <a:effectLst/>
                <a:uLnTx/>
                <a:uFillTx/>
                <a:latin typeface="Amasis MT Pro Black" panose="02040A04050005020304" pitchFamily="18" charset="0"/>
                <a:ea typeface="+mn-ea"/>
                <a:cs typeface="+mn-cs"/>
              </a:rPr>
              <a:t>ServiceNow: Submitting on Behalf of Another (3 of 3)</a:t>
            </a:r>
          </a:p>
        </p:txBody>
      </p:sp>
      <p:pic>
        <p:nvPicPr>
          <p:cNvPr id="5" name="Picture 4" descr="A screenshot of the ServiceNow Suggestion Submission Form with user information prepopulated in select fields.">
            <a:extLst>
              <a:ext uri="{FF2B5EF4-FFF2-40B4-BE49-F238E27FC236}">
                <a16:creationId xmlns:a16="http://schemas.microsoft.com/office/drawing/2014/main" id="{BB53858C-E411-3052-5849-B9EE37F96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995" y="1649927"/>
            <a:ext cx="11370009" cy="4666750"/>
          </a:xfrm>
          <a:prstGeom prst="rect">
            <a:avLst/>
          </a:prstGeom>
          <a:ln>
            <a:noFill/>
          </a:ln>
          <a:effectLst>
            <a:softEdge rad="112500"/>
          </a:effectLst>
        </p:spPr>
      </p:pic>
      <p:sp>
        <p:nvSpPr>
          <p:cNvPr id="14" name="Left Brace 13" descr="Bracket emphasizing additional fields that become available after the checkbox for 'Submitting on behalf of another' is selected.">
            <a:extLst>
              <a:ext uri="{FF2B5EF4-FFF2-40B4-BE49-F238E27FC236}">
                <a16:creationId xmlns:a16="http://schemas.microsoft.com/office/drawing/2014/main" id="{061F999A-A4BA-AB4D-FC0B-60BE89A8899A}"/>
              </a:ext>
            </a:extLst>
          </p:cNvPr>
          <p:cNvSpPr/>
          <p:nvPr/>
        </p:nvSpPr>
        <p:spPr>
          <a:xfrm>
            <a:off x="664132" y="4229100"/>
            <a:ext cx="504268" cy="2087577"/>
          </a:xfrm>
          <a:prstGeom prst="leftBrace">
            <a:avLst>
              <a:gd name="adj1" fmla="val 65104"/>
              <a:gd name="adj2" fmla="val 50000"/>
            </a:avLst>
          </a:prstGeom>
          <a:ln w="317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lowchart: Document 12">
            <a:extLst>
              <a:ext uri="{FF2B5EF4-FFF2-40B4-BE49-F238E27FC236}">
                <a16:creationId xmlns:a16="http://schemas.microsoft.com/office/drawing/2014/main" id="{E9E5C185-33C8-4FEE-6A17-39F0B505648F}"/>
              </a:ext>
            </a:extLst>
          </p:cNvPr>
          <p:cNvSpPr/>
          <p:nvPr/>
        </p:nvSpPr>
        <p:spPr>
          <a:xfrm>
            <a:off x="6100502" y="2857612"/>
            <a:ext cx="5247592" cy="3719480"/>
          </a:xfrm>
          <a:prstGeom prst="flowChartDocument">
            <a:avLst/>
          </a:prstGeom>
          <a:solidFill>
            <a:schemeClr val="bg1">
              <a:lumMod val="85000"/>
            </a:schemeClr>
          </a:solidFill>
          <a:ln>
            <a:solidFill>
              <a:schemeClr val="bg1">
                <a:lumMod val="85000"/>
              </a:schemeClr>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latin typeface="Avenir Next LT Pro Demi" panose="020B0704020202020204" pitchFamily="34" charset="0"/>
              </a:rPr>
              <a:t>Important: </a:t>
            </a:r>
          </a:p>
          <a:p>
            <a:pPr algn="ctr"/>
            <a:r>
              <a:rPr lang="en-US" sz="3200" dirty="0">
                <a:solidFill>
                  <a:sysClr val="windowText" lastClr="000000"/>
                </a:solidFill>
                <a:latin typeface="Avenir Next LT Pro" panose="020B0504020202020204" pitchFamily="34" charset="0"/>
              </a:rPr>
              <a:t>Listing the submitter incorrectly may cause downstream delays of funded projects.</a:t>
            </a:r>
          </a:p>
        </p:txBody>
      </p:sp>
      <p:sp>
        <p:nvSpPr>
          <p:cNvPr id="2" name="Slide Number Placeholder 1">
            <a:extLst>
              <a:ext uri="{FF2B5EF4-FFF2-40B4-BE49-F238E27FC236}">
                <a16:creationId xmlns:a16="http://schemas.microsoft.com/office/drawing/2014/main" id="{B39522D5-67BA-D95F-1AE4-6624522E00BE}"/>
              </a:ext>
            </a:extLst>
          </p:cNvPr>
          <p:cNvSpPr>
            <a:spLocks noGrp="1"/>
          </p:cNvSpPr>
          <p:nvPr>
            <p:ph type="sldNum" sz="quarter" idx="12"/>
          </p:nvPr>
        </p:nvSpPr>
        <p:spPr/>
        <p:txBody>
          <a:bodyPr/>
          <a:lstStyle/>
          <a:p>
            <a:fld id="{5267E680-71FF-44DA-8726-CE9EC60570B4}" type="slidenum">
              <a:rPr lang="en-US" smtClean="0"/>
              <a:t>21</a:t>
            </a:fld>
            <a:endParaRPr lang="en-US"/>
          </a:p>
        </p:txBody>
      </p:sp>
    </p:spTree>
    <p:extLst>
      <p:ext uri="{BB962C8B-B14F-4D97-AF65-F5344CB8AC3E}">
        <p14:creationId xmlns:p14="http://schemas.microsoft.com/office/powerpoint/2010/main" val="3338350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0DFCED-450C-137F-D3E4-34AC61EC9F89}"/>
              </a:ext>
            </a:extLst>
          </p:cNvPr>
          <p:cNvSpPr txBox="1">
            <a:spLocks noGrp="1"/>
          </p:cNvSpPr>
          <p:nvPr>
            <p:ph type="title" idx="4294967295"/>
          </p:nvPr>
        </p:nvSpPr>
        <p:spPr>
          <a:xfrm>
            <a:off x="356434" y="902368"/>
            <a:ext cx="11821277" cy="738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chemeClr val="tx1"/>
                </a:solidFill>
                <a:effectLst/>
                <a:uLnTx/>
                <a:uFillTx/>
                <a:latin typeface="Amasis MT Pro Black" panose="02040A04050005020304" pitchFamily="18" charset="0"/>
                <a:ea typeface="+mn-ea"/>
                <a:cs typeface="+mn-cs"/>
              </a:rPr>
              <a:t>ServiceNow: Suggestion Roles</a:t>
            </a:r>
            <a:endParaRPr kumimoji="0" lang="en-US" sz="4000" b="0" i="0" u="none" strike="noStrike" kern="1200" cap="none" spc="0" normalizeH="0" baseline="0" noProof="0" dirty="0">
              <a:ln>
                <a:noFill/>
              </a:ln>
              <a:solidFill>
                <a:schemeClr val="tx1"/>
              </a:solidFill>
              <a:effectLst/>
              <a:uLnTx/>
              <a:uFillTx/>
              <a:latin typeface="Amasis MT Pro Black" panose="02040A04050005020304" pitchFamily="18" charset="0"/>
              <a:ea typeface="+mn-ea"/>
              <a:cs typeface="+mn-cs"/>
            </a:endParaRPr>
          </a:p>
        </p:txBody>
      </p:sp>
      <p:sp>
        <p:nvSpPr>
          <p:cNvPr id="6" name="Speech Bubble: Rectangle with Corners Rounded 5">
            <a:extLst>
              <a:ext uri="{FF2B5EF4-FFF2-40B4-BE49-F238E27FC236}">
                <a16:creationId xmlns:a16="http://schemas.microsoft.com/office/drawing/2014/main" id="{58E64B2E-7720-8F79-581F-5D8074377DF9}"/>
              </a:ext>
            </a:extLst>
          </p:cNvPr>
          <p:cNvSpPr/>
          <p:nvPr/>
        </p:nvSpPr>
        <p:spPr>
          <a:xfrm>
            <a:off x="156406" y="2289572"/>
            <a:ext cx="3343275" cy="1935956"/>
          </a:xfrm>
          <a:prstGeom prst="wedgeRoundRectCallout">
            <a:avLst>
              <a:gd name="adj1" fmla="val 27263"/>
              <a:gd name="adj2" fmla="val 80274"/>
              <a:gd name="adj3" fmla="val 16667"/>
            </a:avLst>
          </a:prstGeom>
          <a:solidFill>
            <a:schemeClr val="tx2">
              <a:lumMod val="60000"/>
              <a:lumOff val="40000"/>
            </a:schemeClr>
          </a:solidFill>
          <a:ln w="38100">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indent="285750" algn="r">
              <a:spcBef>
                <a:spcPts val="1800"/>
              </a:spcBef>
            </a:pPr>
            <a:r>
              <a:rPr lang="en-US" sz="2400" b="1" dirty="0">
                <a:latin typeface="Avenir Next LT Pro" panose="020B0504020202020204" pitchFamily="34" charset="0"/>
              </a:rPr>
              <a:t>2 questions directly related to this information!</a:t>
            </a:r>
          </a:p>
        </p:txBody>
      </p:sp>
      <p:pic>
        <p:nvPicPr>
          <p:cNvPr id="8" name="Graphic 7" descr="Comment Important outline">
            <a:extLst>
              <a:ext uri="{FF2B5EF4-FFF2-40B4-BE49-F238E27FC236}">
                <a16:creationId xmlns:a16="http://schemas.microsoft.com/office/drawing/2014/main" id="{5BEB3559-BAA7-7025-E54B-439EE330D5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7115" y="2310779"/>
            <a:ext cx="1086602" cy="1086602"/>
          </a:xfrm>
          <a:prstGeom prst="rect">
            <a:avLst/>
          </a:prstGeom>
        </p:spPr>
      </p:pic>
      <p:graphicFrame>
        <p:nvGraphicFramePr>
          <p:cNvPr id="4" name="Diagram 3" descr="This diagram explains what a cooperator, contractor, and collaborator are within the context of the PPA cooperative agreement process.">
            <a:extLst>
              <a:ext uri="{FF2B5EF4-FFF2-40B4-BE49-F238E27FC236}">
                <a16:creationId xmlns:a16="http://schemas.microsoft.com/office/drawing/2014/main" id="{64AE7837-199F-6D24-F399-4878BA83ED6F}"/>
              </a:ext>
            </a:extLst>
          </p:cNvPr>
          <p:cNvGraphicFramePr/>
          <p:nvPr>
            <p:extLst>
              <p:ext uri="{D42A27DB-BD31-4B8C-83A1-F6EECF244321}">
                <p14:modId xmlns:p14="http://schemas.microsoft.com/office/powerpoint/2010/main" val="1908151464"/>
              </p:ext>
            </p:extLst>
          </p:nvPr>
        </p:nvGraphicFramePr>
        <p:xfrm>
          <a:off x="3688866" y="1641031"/>
          <a:ext cx="8060974" cy="50285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Slide Number Placeholder 1">
            <a:extLst>
              <a:ext uri="{FF2B5EF4-FFF2-40B4-BE49-F238E27FC236}">
                <a16:creationId xmlns:a16="http://schemas.microsoft.com/office/drawing/2014/main" id="{5B73E6F1-DC32-67AD-0F20-FCC7ED07B4AD}"/>
              </a:ext>
            </a:extLst>
          </p:cNvPr>
          <p:cNvSpPr>
            <a:spLocks noGrp="1"/>
          </p:cNvSpPr>
          <p:nvPr>
            <p:ph type="sldNum" sz="quarter" idx="12"/>
          </p:nvPr>
        </p:nvSpPr>
        <p:spPr/>
        <p:txBody>
          <a:bodyPr/>
          <a:lstStyle/>
          <a:p>
            <a:fld id="{5267E680-71FF-44DA-8726-CE9EC60570B4}" type="slidenum">
              <a:rPr lang="en-US" smtClean="0"/>
              <a:t>22</a:t>
            </a:fld>
            <a:endParaRPr lang="en-US"/>
          </a:p>
        </p:txBody>
      </p:sp>
    </p:spTree>
    <p:extLst>
      <p:ext uri="{BB962C8B-B14F-4D97-AF65-F5344CB8AC3E}">
        <p14:creationId xmlns:p14="http://schemas.microsoft.com/office/powerpoint/2010/main" val="3885075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0D6F7C-86AA-C615-8E18-B048F492DECA}"/>
              </a:ext>
            </a:extLst>
          </p:cNvPr>
          <p:cNvSpPr txBox="1">
            <a:spLocks noGrp="1"/>
          </p:cNvSpPr>
          <p:nvPr>
            <p:ph type="title" idx="4294967295"/>
          </p:nvPr>
        </p:nvSpPr>
        <p:spPr>
          <a:xfrm>
            <a:off x="334907" y="902369"/>
            <a:ext cx="5528683"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Amasis MT Pro Black" panose="02040A04050005020304" pitchFamily="18" charset="0"/>
                <a:ea typeface="+mn-ea"/>
                <a:cs typeface="+mn-cs"/>
              </a:rPr>
              <a:t>ServiceNow: Academia as Cooperator Type (1 of 3)</a:t>
            </a:r>
          </a:p>
        </p:txBody>
      </p:sp>
      <p:sp>
        <p:nvSpPr>
          <p:cNvPr id="9" name="Callout: Down Arrow 8" descr="Arrow comment box pointing to ServiceNow question for Cooperator type, that relates to and alerts submitters that there is $4M in reserved funds for specific Academic cooperators.">
            <a:extLst>
              <a:ext uri="{FF2B5EF4-FFF2-40B4-BE49-F238E27FC236}">
                <a16:creationId xmlns:a16="http://schemas.microsoft.com/office/drawing/2014/main" id="{DFA665DF-4D2C-1444-9C70-331D263F4D02}"/>
              </a:ext>
            </a:extLst>
          </p:cNvPr>
          <p:cNvSpPr/>
          <p:nvPr/>
        </p:nvSpPr>
        <p:spPr>
          <a:xfrm>
            <a:off x="435038" y="1923374"/>
            <a:ext cx="3040380" cy="3168139"/>
          </a:xfrm>
          <a:prstGeom prst="downArrowCallout">
            <a:avLst>
              <a:gd name="adj1" fmla="val 18298"/>
              <a:gd name="adj2" fmla="val 21564"/>
              <a:gd name="adj3" fmla="val 31754"/>
              <a:gd name="adj4" fmla="val 63079"/>
            </a:avLst>
          </a:prstGeom>
          <a:solidFill>
            <a:schemeClr val="bg1">
              <a:lumMod val="85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Bef>
                <a:spcPts val="800"/>
              </a:spcBef>
            </a:pPr>
            <a:r>
              <a:rPr lang="en-US" sz="1800" b="1">
                <a:solidFill>
                  <a:srgbClr val="333333"/>
                </a:solidFill>
                <a:effectLst/>
                <a:latin typeface="Avenir Next LT Pro Demi"/>
                <a:ea typeface="Calibri" panose="020F0502020204030204" pitchFamily="34" charset="0"/>
                <a:cs typeface="Times New Roman"/>
              </a:rPr>
              <a:t>Up to $4M to support Tribes, Tribal organizations, Tribal colleges and universities</a:t>
            </a:r>
            <a:r>
              <a:rPr lang="en-US" b="1">
                <a:solidFill>
                  <a:srgbClr val="333333"/>
                </a:solidFill>
                <a:latin typeface="Avenir Next LT Pro Demi"/>
                <a:ea typeface="Calibri" panose="020F0502020204030204" pitchFamily="34" charset="0"/>
                <a:cs typeface="Times New Roman"/>
              </a:rPr>
              <a:t>,</a:t>
            </a:r>
            <a:r>
              <a:rPr lang="en-US" sz="1800" b="1">
                <a:solidFill>
                  <a:srgbClr val="333333"/>
                </a:solidFill>
                <a:effectLst/>
                <a:latin typeface="Avenir Next LT Pro Demi"/>
                <a:ea typeface="Calibri" panose="020F0502020204030204" pitchFamily="34" charset="0"/>
                <a:cs typeface="Times New Roman"/>
              </a:rPr>
              <a:t> </a:t>
            </a:r>
            <a:r>
              <a:rPr lang="en-US" b="1">
                <a:solidFill>
                  <a:srgbClr val="333333"/>
                </a:solidFill>
                <a:latin typeface="Avenir Next LT Pro Demi"/>
                <a:ea typeface="Calibri" panose="020F0502020204030204" pitchFamily="34" charset="0"/>
                <a:cs typeface="Times New Roman"/>
              </a:rPr>
              <a:t>and</a:t>
            </a:r>
            <a:r>
              <a:rPr lang="en-US" sz="1800" b="1">
                <a:solidFill>
                  <a:srgbClr val="333333"/>
                </a:solidFill>
                <a:effectLst/>
                <a:latin typeface="Avenir Next LT Pro Demi"/>
                <a:ea typeface="Calibri" panose="020F0502020204030204" pitchFamily="34" charset="0"/>
                <a:cs typeface="Times New Roman"/>
              </a:rPr>
              <a:t> minority-affiliated organizations and institutions.</a:t>
            </a:r>
            <a:endParaRPr lang="en-US" b="1">
              <a:latin typeface="Avenir Next LT Pro Demi"/>
              <a:cs typeface="Times New Roman"/>
            </a:endParaRPr>
          </a:p>
        </p:txBody>
      </p:sp>
      <p:pic>
        <p:nvPicPr>
          <p:cNvPr id="5" name="Picture 4" descr="A screenshot of the four fields that appear if Academia is selected for the field for 'Cooperator Type'. The four new fields that appear are: Tribal College and University, Hispanic-Serving Institutions, Historically Black Colleges and Universities/1890 Land Grant, and Other Minority-Affiliated Institutions.">
            <a:extLst>
              <a:ext uri="{FF2B5EF4-FFF2-40B4-BE49-F238E27FC236}">
                <a16:creationId xmlns:a16="http://schemas.microsoft.com/office/drawing/2014/main" id="{25A9EFFB-E929-AD19-AAE1-B1ECE0CA8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551" y="4843254"/>
            <a:ext cx="2807354" cy="3168139"/>
          </a:xfrm>
          <a:prstGeom prst="rect">
            <a:avLst/>
          </a:prstGeom>
          <a:ln>
            <a:solidFill>
              <a:schemeClr val="accent1"/>
            </a:solidFill>
          </a:ln>
        </p:spPr>
      </p:pic>
      <p:sp>
        <p:nvSpPr>
          <p:cNvPr id="23" name="Rectangle 22" descr="Red box that highlights to the audience the list of additional fields that become available when Academia is selected as the 'Cooperator Type'.">
            <a:extLst>
              <a:ext uri="{FF2B5EF4-FFF2-40B4-BE49-F238E27FC236}">
                <a16:creationId xmlns:a16="http://schemas.microsoft.com/office/drawing/2014/main" id="{6CD747F1-2490-4B69-6CFC-96BF0D9F05EA}"/>
              </a:ext>
            </a:extLst>
          </p:cNvPr>
          <p:cNvSpPr/>
          <p:nvPr/>
        </p:nvSpPr>
        <p:spPr>
          <a:xfrm>
            <a:off x="551550" y="4838365"/>
            <a:ext cx="2832755" cy="256351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Diagram 5" descr="This image represents details about the Tribal colleges and universities and Hispanic-serving institutions. Additional information for these categories can be found at the United States Department of Education website. ">
            <a:extLst>
              <a:ext uri="{FF2B5EF4-FFF2-40B4-BE49-F238E27FC236}">
                <a16:creationId xmlns:a16="http://schemas.microsoft.com/office/drawing/2014/main" id="{8A2D660B-5E2C-36B8-4EBB-AA3E2ED828B8}"/>
              </a:ext>
            </a:extLst>
          </p:cNvPr>
          <p:cNvGraphicFramePr/>
          <p:nvPr>
            <p:extLst>
              <p:ext uri="{D42A27DB-BD31-4B8C-83A1-F6EECF244321}">
                <p14:modId xmlns:p14="http://schemas.microsoft.com/office/powerpoint/2010/main" val="2242538573"/>
              </p:ext>
            </p:extLst>
          </p:nvPr>
        </p:nvGraphicFramePr>
        <p:xfrm>
          <a:off x="5882447" y="813432"/>
          <a:ext cx="6125782" cy="34385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descr="This image represents details about the historically black colleges and universities (HBCUs) and 1890 Land Grant Universities, as well as what's considered other minority affiliated institutions. Additional information for these categories can be found at the United States Department of Education website.">
            <a:extLst>
              <a:ext uri="{FF2B5EF4-FFF2-40B4-BE49-F238E27FC236}">
                <a16:creationId xmlns:a16="http://schemas.microsoft.com/office/drawing/2014/main" id="{958FB4CD-39D3-9A91-5EC7-E77AF07D3026}"/>
              </a:ext>
            </a:extLst>
          </p:cNvPr>
          <p:cNvGraphicFramePr/>
          <p:nvPr>
            <p:extLst>
              <p:ext uri="{D42A27DB-BD31-4B8C-83A1-F6EECF244321}">
                <p14:modId xmlns:p14="http://schemas.microsoft.com/office/powerpoint/2010/main" val="2308973802"/>
              </p:ext>
            </p:extLst>
          </p:nvPr>
        </p:nvGraphicFramePr>
        <p:xfrm>
          <a:off x="4693727" y="3806084"/>
          <a:ext cx="6125782" cy="328723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Slide Number Placeholder 1">
            <a:extLst>
              <a:ext uri="{FF2B5EF4-FFF2-40B4-BE49-F238E27FC236}">
                <a16:creationId xmlns:a16="http://schemas.microsoft.com/office/drawing/2014/main" id="{5B73E6F1-DC32-67AD-0F20-FCC7ED07B4AD}"/>
              </a:ext>
            </a:extLst>
          </p:cNvPr>
          <p:cNvSpPr>
            <a:spLocks noGrp="1"/>
          </p:cNvSpPr>
          <p:nvPr>
            <p:ph type="sldNum" sz="quarter" idx="12"/>
          </p:nvPr>
        </p:nvSpPr>
        <p:spPr/>
        <p:txBody>
          <a:bodyPr/>
          <a:lstStyle/>
          <a:p>
            <a:fld id="{5267E680-71FF-44DA-8726-CE9EC60570B4}" type="slidenum">
              <a:rPr lang="en-US" smtClean="0"/>
              <a:t>23</a:t>
            </a:fld>
            <a:endParaRPr lang="en-US"/>
          </a:p>
        </p:txBody>
      </p:sp>
    </p:spTree>
    <p:extLst>
      <p:ext uri="{BB962C8B-B14F-4D97-AF65-F5344CB8AC3E}">
        <p14:creationId xmlns:p14="http://schemas.microsoft.com/office/powerpoint/2010/main" val="2301650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0D6F7C-86AA-C615-8E18-B048F492DECA}"/>
              </a:ext>
            </a:extLst>
          </p:cNvPr>
          <p:cNvSpPr txBox="1">
            <a:spLocks noGrp="1"/>
          </p:cNvSpPr>
          <p:nvPr>
            <p:ph type="title" idx="4294967295"/>
          </p:nvPr>
        </p:nvSpPr>
        <p:spPr>
          <a:xfrm>
            <a:off x="334907" y="902369"/>
            <a:ext cx="5528683"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Amasis MT Pro Black" panose="02040A04050005020304" pitchFamily="18" charset="0"/>
                <a:ea typeface="+mn-ea"/>
                <a:cs typeface="+mn-cs"/>
              </a:rPr>
              <a:t>ServiceNow: Academia as Cooperator Type (2 of 3)</a:t>
            </a:r>
          </a:p>
        </p:txBody>
      </p:sp>
      <p:sp>
        <p:nvSpPr>
          <p:cNvPr id="9" name="Callout: Down Arrow 8" descr="Arrow comment box pointing to ServiceNow question for Cooperator type, that relates to and alerts submitters that there is $4M in reserved funds for specific Academic cooperators.">
            <a:extLst>
              <a:ext uri="{FF2B5EF4-FFF2-40B4-BE49-F238E27FC236}">
                <a16:creationId xmlns:a16="http://schemas.microsoft.com/office/drawing/2014/main" id="{DFA665DF-4D2C-1444-9C70-331D263F4D02}"/>
              </a:ext>
            </a:extLst>
          </p:cNvPr>
          <p:cNvSpPr/>
          <p:nvPr/>
        </p:nvSpPr>
        <p:spPr>
          <a:xfrm>
            <a:off x="435038" y="1923374"/>
            <a:ext cx="3040380" cy="3168139"/>
          </a:xfrm>
          <a:prstGeom prst="downArrowCallout">
            <a:avLst>
              <a:gd name="adj1" fmla="val 18298"/>
              <a:gd name="adj2" fmla="val 21564"/>
              <a:gd name="adj3" fmla="val 31754"/>
              <a:gd name="adj4" fmla="val 63079"/>
            </a:avLst>
          </a:prstGeom>
          <a:solidFill>
            <a:schemeClr val="bg1">
              <a:lumMod val="85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Bef>
                <a:spcPts val="800"/>
              </a:spcBef>
            </a:pPr>
            <a:r>
              <a:rPr lang="en-US" sz="1800" b="1">
                <a:solidFill>
                  <a:srgbClr val="333333"/>
                </a:solidFill>
                <a:effectLst/>
                <a:latin typeface="Avenir Next LT Pro Demi"/>
                <a:ea typeface="Calibri" panose="020F0502020204030204" pitchFamily="34" charset="0"/>
                <a:cs typeface="Times New Roman"/>
              </a:rPr>
              <a:t>Up to $4M to support Tribes, Tribal organizations, Tribal colleges and universities</a:t>
            </a:r>
            <a:r>
              <a:rPr lang="en-US" b="1">
                <a:solidFill>
                  <a:srgbClr val="333333"/>
                </a:solidFill>
                <a:latin typeface="Avenir Next LT Pro Demi"/>
                <a:ea typeface="Calibri" panose="020F0502020204030204" pitchFamily="34" charset="0"/>
                <a:cs typeface="Times New Roman"/>
              </a:rPr>
              <a:t>,</a:t>
            </a:r>
            <a:r>
              <a:rPr lang="en-US" sz="1800" b="1">
                <a:solidFill>
                  <a:srgbClr val="333333"/>
                </a:solidFill>
                <a:effectLst/>
                <a:latin typeface="Avenir Next LT Pro Demi"/>
                <a:ea typeface="Calibri" panose="020F0502020204030204" pitchFamily="34" charset="0"/>
                <a:cs typeface="Times New Roman"/>
              </a:rPr>
              <a:t> </a:t>
            </a:r>
            <a:r>
              <a:rPr lang="en-US" b="1">
                <a:solidFill>
                  <a:srgbClr val="333333"/>
                </a:solidFill>
                <a:latin typeface="Avenir Next LT Pro Demi"/>
                <a:ea typeface="Calibri" panose="020F0502020204030204" pitchFamily="34" charset="0"/>
                <a:cs typeface="Times New Roman"/>
              </a:rPr>
              <a:t>and</a:t>
            </a:r>
            <a:r>
              <a:rPr lang="en-US" sz="1800" b="1">
                <a:solidFill>
                  <a:srgbClr val="333333"/>
                </a:solidFill>
                <a:effectLst/>
                <a:latin typeface="Avenir Next LT Pro Demi"/>
                <a:ea typeface="Calibri" panose="020F0502020204030204" pitchFamily="34" charset="0"/>
                <a:cs typeface="Times New Roman"/>
              </a:rPr>
              <a:t> minority-affiliated organizations and institutions.</a:t>
            </a:r>
            <a:endParaRPr lang="en-US" b="1">
              <a:latin typeface="Avenir Next LT Pro Demi"/>
              <a:cs typeface="Times New Roman"/>
            </a:endParaRPr>
          </a:p>
        </p:txBody>
      </p:sp>
      <p:pic>
        <p:nvPicPr>
          <p:cNvPr id="5" name="Picture 4" descr="A screenshot of the four fields that appear if Academia is selected for the field for 'Cooperator Type'. The four new fields that appear are: Tribal College and University, Hispanic-Serving Institutions, Historically Black Colleges and Universities/1890 Land Grant, and Other Minority-Affiliated Institutions.">
            <a:extLst>
              <a:ext uri="{FF2B5EF4-FFF2-40B4-BE49-F238E27FC236}">
                <a16:creationId xmlns:a16="http://schemas.microsoft.com/office/drawing/2014/main" id="{25A9EFFB-E929-AD19-AAE1-B1ECE0CA8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551" y="4843254"/>
            <a:ext cx="2807354" cy="3168139"/>
          </a:xfrm>
          <a:prstGeom prst="rect">
            <a:avLst/>
          </a:prstGeom>
          <a:ln>
            <a:solidFill>
              <a:schemeClr val="accent1"/>
            </a:solidFill>
          </a:ln>
        </p:spPr>
      </p:pic>
      <p:sp>
        <p:nvSpPr>
          <p:cNvPr id="23" name="Rectangle 22" descr="Red box that highlights to the audience the list of additional fields that become available when Academia is selected as the 'Cooperator Type'.">
            <a:extLst>
              <a:ext uri="{FF2B5EF4-FFF2-40B4-BE49-F238E27FC236}">
                <a16:creationId xmlns:a16="http://schemas.microsoft.com/office/drawing/2014/main" id="{6CD747F1-2490-4B69-6CFC-96BF0D9F05EA}"/>
              </a:ext>
            </a:extLst>
          </p:cNvPr>
          <p:cNvSpPr/>
          <p:nvPr/>
        </p:nvSpPr>
        <p:spPr>
          <a:xfrm>
            <a:off x="551550" y="4838365"/>
            <a:ext cx="2832755" cy="256351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descr="Arrow diagram showing that USDA and the U.S. Department of Education (lower edges of triangle) have definitions to answer questions related to Cooperator type for 'Academia', guidance of which can be found in the Implementation Plan and the ServiceNow Guidance Document shown at the top of the arrow diagram.">
            <a:extLst>
              <a:ext uri="{FF2B5EF4-FFF2-40B4-BE49-F238E27FC236}">
                <a16:creationId xmlns:a16="http://schemas.microsoft.com/office/drawing/2014/main" id="{030AA5EF-3FDA-4027-D328-57BC89EE0904}"/>
              </a:ext>
            </a:extLst>
          </p:cNvPr>
          <p:cNvGrpSpPr/>
          <p:nvPr/>
        </p:nvGrpSpPr>
        <p:grpSpPr>
          <a:xfrm>
            <a:off x="5006600" y="1552648"/>
            <a:ext cx="5489277" cy="4818714"/>
            <a:chOff x="5006600" y="1552648"/>
            <a:chExt cx="5489277" cy="4818714"/>
          </a:xfrm>
        </p:grpSpPr>
        <p:sp>
          <p:nvSpPr>
            <p:cNvPr id="4" name="Oval 3">
              <a:extLst>
                <a:ext uri="{FF2B5EF4-FFF2-40B4-BE49-F238E27FC236}">
                  <a16:creationId xmlns:a16="http://schemas.microsoft.com/office/drawing/2014/main" id="{C5FF1B6C-8347-90E7-F24C-B21DC0EDC540}"/>
                </a:ext>
              </a:extLst>
            </p:cNvPr>
            <p:cNvSpPr/>
            <p:nvPr/>
          </p:nvSpPr>
          <p:spPr>
            <a:xfrm>
              <a:off x="5006600" y="5017714"/>
              <a:ext cx="1385349" cy="1353648"/>
            </a:xfrm>
            <a:prstGeom prst="ellipse">
              <a:avLst/>
            </a:prstGeom>
            <a:blipFill>
              <a:blip r:embed="rId4">
                <a:extLst>
                  <a:ext uri="{28A0092B-C50C-407E-A947-70E740481C1C}">
                    <a14:useLocalDpi xmlns:a14="http://schemas.microsoft.com/office/drawing/2010/main" val="0"/>
                  </a:ext>
                </a:extLst>
              </a:blip>
              <a:srcRect/>
              <a:stretch>
                <a:fillRect l="-1000" r="-1000"/>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Oval 7">
              <a:extLst>
                <a:ext uri="{FF2B5EF4-FFF2-40B4-BE49-F238E27FC236}">
                  <a16:creationId xmlns:a16="http://schemas.microsoft.com/office/drawing/2014/main" id="{8261DC64-F13F-F3DD-BFA4-C6C29DF01F8A}"/>
                </a:ext>
              </a:extLst>
            </p:cNvPr>
            <p:cNvSpPr/>
            <p:nvPr/>
          </p:nvSpPr>
          <p:spPr>
            <a:xfrm>
              <a:off x="9110528" y="4986305"/>
              <a:ext cx="1385349" cy="1353648"/>
            </a:xfrm>
            <a:prstGeom prst="ellipse">
              <a:avLst/>
            </a:prstGeom>
            <a:blipFill>
              <a:blip r:embed="rId5"/>
              <a:srcRect/>
              <a:stretch>
                <a:fillRect l="-1000" r="-1000"/>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10" name="Picture 9" descr="Image of the PPA 7721 FY25 Implementation Plan.">
              <a:extLst>
                <a:ext uri="{FF2B5EF4-FFF2-40B4-BE49-F238E27FC236}">
                  <a16:creationId xmlns:a16="http://schemas.microsoft.com/office/drawing/2014/main" id="{5834746F-EF99-AD90-BF0B-EAF613147046}"/>
                </a:ext>
              </a:extLst>
            </p:cNvPr>
            <p:cNvPicPr>
              <a:picLocks noChangeAspect="1"/>
            </p:cNvPicPr>
            <p:nvPr/>
          </p:nvPicPr>
          <p:blipFill>
            <a:blip r:embed="rId6"/>
            <a:stretch>
              <a:fillRect/>
            </a:stretch>
          </p:blipFill>
          <p:spPr>
            <a:xfrm>
              <a:off x="6546577" y="1552648"/>
              <a:ext cx="1743786" cy="2277566"/>
            </a:xfrm>
            <a:prstGeom prst="rect">
              <a:avLst/>
            </a:prstGeom>
            <a:ln>
              <a:noFill/>
            </a:ln>
            <a:effectLst>
              <a:outerShdw blurRad="292100" dist="139700" dir="2700000" algn="tl" rotWithShape="0">
                <a:srgbClr val="333333">
                  <a:alpha val="65000"/>
                </a:srgbClr>
              </a:outerShdw>
            </a:effectLst>
            <a:scene3d>
              <a:camera prst="perspectiveHeroicExtremeRightFacing"/>
              <a:lightRig rig="threePt" dir="t"/>
            </a:scene3d>
          </p:spPr>
        </p:pic>
        <p:sp>
          <p:nvSpPr>
            <p:cNvPr id="13" name="Arrow: Left-Right 12">
              <a:extLst>
                <a:ext uri="{FF2B5EF4-FFF2-40B4-BE49-F238E27FC236}">
                  <a16:creationId xmlns:a16="http://schemas.microsoft.com/office/drawing/2014/main" id="{995DC265-639C-CE09-CBA2-31D32F3FB941}"/>
                </a:ext>
              </a:extLst>
            </p:cNvPr>
            <p:cNvSpPr/>
            <p:nvPr/>
          </p:nvSpPr>
          <p:spPr>
            <a:xfrm>
              <a:off x="6754440" y="5491200"/>
              <a:ext cx="2021524" cy="49182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DE1FC2AC-CEFF-5037-9E25-D042D4E6FFE0}"/>
                </a:ext>
              </a:extLst>
            </p:cNvPr>
            <p:cNvSpPr/>
            <p:nvPr/>
          </p:nvSpPr>
          <p:spPr>
            <a:xfrm rot="14668605">
              <a:off x="8558989" y="3865392"/>
              <a:ext cx="1752119" cy="3537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3C207741-CC26-F006-A504-918DC83F16E1}"/>
                </a:ext>
              </a:extLst>
            </p:cNvPr>
            <p:cNvSpPr/>
            <p:nvPr/>
          </p:nvSpPr>
          <p:spPr>
            <a:xfrm rot="17432914">
              <a:off x="5225516" y="3874064"/>
              <a:ext cx="1752119" cy="3537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The image represents the front cover of the ServiceNow Suggestion Submission Guidance.">
              <a:extLst>
                <a:ext uri="{FF2B5EF4-FFF2-40B4-BE49-F238E27FC236}">
                  <a16:creationId xmlns:a16="http://schemas.microsoft.com/office/drawing/2014/main" id="{18B3C9F7-30CF-9DE4-4341-4DD93B8B20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4045" y="1655125"/>
              <a:ext cx="1737221" cy="2213731"/>
            </a:xfrm>
            <a:prstGeom prst="rect">
              <a:avLst/>
            </a:prstGeom>
            <a:ln>
              <a:noFill/>
            </a:ln>
            <a:effectLst>
              <a:outerShdw blurRad="292100" dist="139700" dir="2700000" algn="tl" rotWithShape="0">
                <a:srgbClr val="333333">
                  <a:alpha val="65000"/>
                </a:srgbClr>
              </a:outerShdw>
            </a:effectLst>
            <a:scene3d>
              <a:camera prst="perspectiveHeroicExtremeLeftFacing"/>
              <a:lightRig rig="threePt" dir="t"/>
            </a:scene3d>
          </p:spPr>
        </p:pic>
      </p:grpSp>
      <p:sp>
        <p:nvSpPr>
          <p:cNvPr id="2" name="Slide Number Placeholder 1">
            <a:extLst>
              <a:ext uri="{FF2B5EF4-FFF2-40B4-BE49-F238E27FC236}">
                <a16:creationId xmlns:a16="http://schemas.microsoft.com/office/drawing/2014/main" id="{5B73E6F1-DC32-67AD-0F20-FCC7ED07B4AD}"/>
              </a:ext>
            </a:extLst>
          </p:cNvPr>
          <p:cNvSpPr>
            <a:spLocks noGrp="1"/>
          </p:cNvSpPr>
          <p:nvPr>
            <p:ph type="sldNum" sz="quarter" idx="12"/>
          </p:nvPr>
        </p:nvSpPr>
        <p:spPr/>
        <p:txBody>
          <a:bodyPr/>
          <a:lstStyle/>
          <a:p>
            <a:fld id="{5267E680-71FF-44DA-8726-CE9EC60570B4}" type="slidenum">
              <a:rPr lang="en-US" smtClean="0"/>
              <a:t>24</a:t>
            </a:fld>
            <a:endParaRPr lang="en-US"/>
          </a:p>
        </p:txBody>
      </p:sp>
    </p:spTree>
    <p:extLst>
      <p:ext uri="{BB962C8B-B14F-4D97-AF65-F5344CB8AC3E}">
        <p14:creationId xmlns:p14="http://schemas.microsoft.com/office/powerpoint/2010/main" val="3315810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0D6F7C-86AA-C615-8E18-B048F492DECA}"/>
              </a:ext>
            </a:extLst>
          </p:cNvPr>
          <p:cNvSpPr txBox="1">
            <a:spLocks noGrp="1"/>
          </p:cNvSpPr>
          <p:nvPr>
            <p:ph type="title" idx="4294967295"/>
          </p:nvPr>
        </p:nvSpPr>
        <p:spPr>
          <a:xfrm>
            <a:off x="334907" y="902369"/>
            <a:ext cx="5528683"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Amasis MT Pro Black" panose="02040A04050005020304" pitchFamily="18" charset="0"/>
                <a:ea typeface="+mn-ea"/>
                <a:cs typeface="+mn-cs"/>
              </a:rPr>
              <a:t>ServiceNow: Academia as Cooperator Type (3 of 3)</a:t>
            </a:r>
          </a:p>
        </p:txBody>
      </p:sp>
      <p:sp>
        <p:nvSpPr>
          <p:cNvPr id="9" name="Callout: Down Arrow 8" descr="Arrow comment box pointing to ServiceNow question for Cooperator type, that relates to and alerts submitters that there is $4M in reserved funds for specific Academic cooperators.">
            <a:extLst>
              <a:ext uri="{FF2B5EF4-FFF2-40B4-BE49-F238E27FC236}">
                <a16:creationId xmlns:a16="http://schemas.microsoft.com/office/drawing/2014/main" id="{DFA665DF-4D2C-1444-9C70-331D263F4D02}"/>
              </a:ext>
            </a:extLst>
          </p:cNvPr>
          <p:cNvSpPr/>
          <p:nvPr/>
        </p:nvSpPr>
        <p:spPr>
          <a:xfrm>
            <a:off x="435038" y="1923374"/>
            <a:ext cx="3040380" cy="3168139"/>
          </a:xfrm>
          <a:prstGeom prst="downArrowCallout">
            <a:avLst>
              <a:gd name="adj1" fmla="val 18298"/>
              <a:gd name="adj2" fmla="val 21564"/>
              <a:gd name="adj3" fmla="val 31754"/>
              <a:gd name="adj4" fmla="val 63079"/>
            </a:avLst>
          </a:prstGeom>
          <a:solidFill>
            <a:schemeClr val="bg1">
              <a:lumMod val="85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Bef>
                <a:spcPts val="800"/>
              </a:spcBef>
            </a:pPr>
            <a:r>
              <a:rPr lang="en-US" sz="1800" b="1">
                <a:solidFill>
                  <a:srgbClr val="333333"/>
                </a:solidFill>
                <a:effectLst/>
                <a:latin typeface="Avenir Next LT Pro Demi"/>
                <a:ea typeface="Calibri" panose="020F0502020204030204" pitchFamily="34" charset="0"/>
                <a:cs typeface="Times New Roman"/>
              </a:rPr>
              <a:t>Up to $4M to support Tribes, Tribal organizations, Tribal colleges and universities</a:t>
            </a:r>
            <a:r>
              <a:rPr lang="en-US" b="1">
                <a:solidFill>
                  <a:srgbClr val="333333"/>
                </a:solidFill>
                <a:latin typeface="Avenir Next LT Pro Demi"/>
                <a:ea typeface="Calibri" panose="020F0502020204030204" pitchFamily="34" charset="0"/>
                <a:cs typeface="Times New Roman"/>
              </a:rPr>
              <a:t>,</a:t>
            </a:r>
            <a:r>
              <a:rPr lang="en-US" sz="1800" b="1">
                <a:solidFill>
                  <a:srgbClr val="333333"/>
                </a:solidFill>
                <a:effectLst/>
                <a:latin typeface="Avenir Next LT Pro Demi"/>
                <a:ea typeface="Calibri" panose="020F0502020204030204" pitchFamily="34" charset="0"/>
                <a:cs typeface="Times New Roman"/>
              </a:rPr>
              <a:t> </a:t>
            </a:r>
            <a:r>
              <a:rPr lang="en-US" b="1">
                <a:solidFill>
                  <a:srgbClr val="333333"/>
                </a:solidFill>
                <a:latin typeface="Avenir Next LT Pro Demi"/>
                <a:ea typeface="Calibri" panose="020F0502020204030204" pitchFamily="34" charset="0"/>
                <a:cs typeface="Times New Roman"/>
              </a:rPr>
              <a:t>and</a:t>
            </a:r>
            <a:r>
              <a:rPr lang="en-US" sz="1800" b="1">
                <a:solidFill>
                  <a:srgbClr val="333333"/>
                </a:solidFill>
                <a:effectLst/>
                <a:latin typeface="Avenir Next LT Pro Demi"/>
                <a:ea typeface="Calibri" panose="020F0502020204030204" pitchFamily="34" charset="0"/>
                <a:cs typeface="Times New Roman"/>
              </a:rPr>
              <a:t> minority-affiliated organizations and institutions.</a:t>
            </a:r>
            <a:endParaRPr lang="en-US" b="1">
              <a:latin typeface="Avenir Next LT Pro Demi"/>
              <a:cs typeface="Times New Roman"/>
            </a:endParaRPr>
          </a:p>
        </p:txBody>
      </p:sp>
      <p:pic>
        <p:nvPicPr>
          <p:cNvPr id="5" name="Picture 4" descr="A screenshot of the four fields that appear if Academia is selected for the field for 'Cooperator Type'. The four new fields that appear are: Tribal College and University, Hispanic-Serving Institutions, Historically Black Colleges and Universities/1890 Land Grant, and Other Minority-Affiliated Institutions.">
            <a:extLst>
              <a:ext uri="{FF2B5EF4-FFF2-40B4-BE49-F238E27FC236}">
                <a16:creationId xmlns:a16="http://schemas.microsoft.com/office/drawing/2014/main" id="{25A9EFFB-E929-AD19-AAE1-B1ECE0CA8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551" y="4843254"/>
            <a:ext cx="2807354" cy="3168139"/>
          </a:xfrm>
          <a:prstGeom prst="rect">
            <a:avLst/>
          </a:prstGeom>
          <a:ln>
            <a:solidFill>
              <a:schemeClr val="accent1"/>
            </a:solidFill>
          </a:ln>
        </p:spPr>
      </p:pic>
      <p:sp>
        <p:nvSpPr>
          <p:cNvPr id="23" name="Rectangle 22" descr="Red box that highlights to the audience the list of additional fields that become available when Academia is selected as the 'Cooperator Type'.">
            <a:extLst>
              <a:ext uri="{FF2B5EF4-FFF2-40B4-BE49-F238E27FC236}">
                <a16:creationId xmlns:a16="http://schemas.microsoft.com/office/drawing/2014/main" id="{6CD747F1-2490-4B69-6CFC-96BF0D9F05EA}"/>
              </a:ext>
            </a:extLst>
          </p:cNvPr>
          <p:cNvSpPr/>
          <p:nvPr/>
        </p:nvSpPr>
        <p:spPr>
          <a:xfrm>
            <a:off x="551550" y="4838365"/>
            <a:ext cx="2832755" cy="256351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descr="Arrow pointing to a box containing the last two questions a submitter will see if they self-identify as being eligible for reserved funding.">
            <a:extLst>
              <a:ext uri="{FF2B5EF4-FFF2-40B4-BE49-F238E27FC236}">
                <a16:creationId xmlns:a16="http://schemas.microsoft.com/office/drawing/2014/main" id="{81DB87CA-7893-9973-83A1-DAF66A73E54A}"/>
              </a:ext>
            </a:extLst>
          </p:cNvPr>
          <p:cNvGrpSpPr/>
          <p:nvPr/>
        </p:nvGrpSpPr>
        <p:grpSpPr>
          <a:xfrm>
            <a:off x="3399945" y="2390526"/>
            <a:ext cx="8672452" cy="3879850"/>
            <a:chOff x="3335777" y="2390526"/>
            <a:chExt cx="8672452" cy="3879850"/>
          </a:xfrm>
        </p:grpSpPr>
        <p:pic>
          <p:nvPicPr>
            <p:cNvPr id="20" name="Picture 19" descr="A screenshot of a computer&#10;&#10;Description automatically generated">
              <a:extLst>
                <a:ext uri="{FF2B5EF4-FFF2-40B4-BE49-F238E27FC236}">
                  <a16:creationId xmlns:a16="http://schemas.microsoft.com/office/drawing/2014/main" id="{29CF9FC1-6254-5451-0AD1-39455D81A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8029" y="2390526"/>
              <a:ext cx="7950200" cy="3879850"/>
            </a:xfrm>
            <a:prstGeom prst="rect">
              <a:avLst/>
            </a:prstGeom>
          </p:spPr>
        </p:pic>
        <p:sp>
          <p:nvSpPr>
            <p:cNvPr id="21" name="Arrow: Down 20">
              <a:extLst>
                <a:ext uri="{FF2B5EF4-FFF2-40B4-BE49-F238E27FC236}">
                  <a16:creationId xmlns:a16="http://schemas.microsoft.com/office/drawing/2014/main" id="{E272B1D1-5A75-55F8-3220-93D671D420CC}"/>
                </a:ext>
              </a:extLst>
            </p:cNvPr>
            <p:cNvSpPr/>
            <p:nvPr/>
          </p:nvSpPr>
          <p:spPr>
            <a:xfrm rot="13890339">
              <a:off x="3582665" y="4299164"/>
              <a:ext cx="484632" cy="978408"/>
            </a:xfrm>
            <a:prstGeom prst="downArrow">
              <a:avLst/>
            </a:prstGeom>
            <a:solidFill>
              <a:schemeClr val="accent1">
                <a:lumMod val="20000"/>
                <a:lumOff val="80000"/>
              </a:schemeClr>
            </a:solid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5B73E6F1-DC32-67AD-0F20-FCC7ED07B4AD}"/>
              </a:ext>
            </a:extLst>
          </p:cNvPr>
          <p:cNvSpPr>
            <a:spLocks noGrp="1"/>
          </p:cNvSpPr>
          <p:nvPr>
            <p:ph type="sldNum" sz="quarter" idx="12"/>
          </p:nvPr>
        </p:nvSpPr>
        <p:spPr/>
        <p:txBody>
          <a:bodyPr/>
          <a:lstStyle/>
          <a:p>
            <a:fld id="{5267E680-71FF-44DA-8726-CE9EC60570B4}" type="slidenum">
              <a:rPr lang="en-US" smtClean="0"/>
              <a:t>25</a:t>
            </a:fld>
            <a:endParaRPr lang="en-US"/>
          </a:p>
        </p:txBody>
      </p:sp>
    </p:spTree>
    <p:extLst>
      <p:ext uri="{BB962C8B-B14F-4D97-AF65-F5344CB8AC3E}">
        <p14:creationId xmlns:p14="http://schemas.microsoft.com/office/powerpoint/2010/main" val="3981116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54DD0E-2E0B-F6DF-D9D9-CD5A325E3BA6}"/>
              </a:ext>
            </a:extLst>
          </p:cNvPr>
          <p:cNvSpPr txBox="1">
            <a:spLocks noGrp="1"/>
          </p:cNvSpPr>
          <p:nvPr>
            <p:ph type="title" idx="4294967295"/>
          </p:nvPr>
        </p:nvSpPr>
        <p:spPr>
          <a:xfrm>
            <a:off x="334907" y="902369"/>
            <a:ext cx="12028282" cy="738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chemeClr val="tx1"/>
                </a:solidFill>
                <a:effectLst/>
                <a:uLnTx/>
                <a:uFillTx/>
                <a:latin typeface="Amasis MT Pro Black" panose="02040A04050005020304" pitchFamily="18" charset="0"/>
                <a:ea typeface="+mn-ea"/>
                <a:cs typeface="+mn-cs"/>
              </a:rPr>
              <a:t>ServiceNow: Input for ‘Pest’ Fields (1 of 3)</a:t>
            </a:r>
          </a:p>
        </p:txBody>
      </p:sp>
      <p:pic>
        <p:nvPicPr>
          <p:cNvPr id="5" name="Picture 4" descr="Dialogue box showing checkbox fields for user specified pest groups.">
            <a:extLst>
              <a:ext uri="{FF2B5EF4-FFF2-40B4-BE49-F238E27FC236}">
                <a16:creationId xmlns:a16="http://schemas.microsoft.com/office/drawing/2014/main" id="{D1796451-D47F-8877-8B12-44E907A600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12" y="2105025"/>
            <a:ext cx="5655888" cy="4079206"/>
          </a:xfrm>
          <a:prstGeom prst="rect">
            <a:avLst/>
          </a:prstGeom>
        </p:spPr>
      </p:pic>
      <p:sp>
        <p:nvSpPr>
          <p:cNvPr id="2" name="Slide Number Placeholder 1">
            <a:extLst>
              <a:ext uri="{FF2B5EF4-FFF2-40B4-BE49-F238E27FC236}">
                <a16:creationId xmlns:a16="http://schemas.microsoft.com/office/drawing/2014/main" id="{29463F78-46A8-D234-DA24-0891F4134FB5}"/>
              </a:ext>
            </a:extLst>
          </p:cNvPr>
          <p:cNvSpPr>
            <a:spLocks noGrp="1"/>
          </p:cNvSpPr>
          <p:nvPr>
            <p:ph type="sldNum" sz="quarter" idx="12"/>
          </p:nvPr>
        </p:nvSpPr>
        <p:spPr/>
        <p:txBody>
          <a:bodyPr/>
          <a:lstStyle/>
          <a:p>
            <a:fld id="{5267E680-71FF-44DA-8726-CE9EC60570B4}" type="slidenum">
              <a:rPr lang="en-US" smtClean="0"/>
              <a:t>26</a:t>
            </a:fld>
            <a:endParaRPr lang="en-US"/>
          </a:p>
        </p:txBody>
      </p:sp>
    </p:spTree>
    <p:extLst>
      <p:ext uri="{BB962C8B-B14F-4D97-AF65-F5344CB8AC3E}">
        <p14:creationId xmlns:p14="http://schemas.microsoft.com/office/powerpoint/2010/main" val="1688855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54DD0E-2E0B-F6DF-D9D9-CD5A325E3BA6}"/>
              </a:ext>
            </a:extLst>
          </p:cNvPr>
          <p:cNvSpPr txBox="1">
            <a:spLocks noGrp="1"/>
          </p:cNvSpPr>
          <p:nvPr>
            <p:ph type="title" idx="4294967295"/>
          </p:nvPr>
        </p:nvSpPr>
        <p:spPr>
          <a:xfrm>
            <a:off x="334907" y="902369"/>
            <a:ext cx="12028282" cy="738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chemeClr val="tx1"/>
                </a:solidFill>
                <a:effectLst/>
                <a:uLnTx/>
                <a:uFillTx/>
                <a:latin typeface="Amasis MT Pro Black" panose="02040A04050005020304" pitchFamily="18" charset="0"/>
                <a:ea typeface="+mn-ea"/>
                <a:cs typeface="+mn-cs"/>
              </a:rPr>
              <a:t>ServiceNow: Input for ‘Pest’ Fields (2 of 3)</a:t>
            </a:r>
          </a:p>
        </p:txBody>
      </p:sp>
      <p:pic>
        <p:nvPicPr>
          <p:cNvPr id="9" name="Picture 8" descr="Dialogue box showing checkbox fields for user specified pest groups. In this image the checkboxes for Federal Program Pest and National Priority Pests are selected with corresponding dropdown boxes shown.">
            <a:extLst>
              <a:ext uri="{FF2B5EF4-FFF2-40B4-BE49-F238E27FC236}">
                <a16:creationId xmlns:a16="http://schemas.microsoft.com/office/drawing/2014/main" id="{832E1A76-92CC-E4B0-1F2A-9EA33D63E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89" y="2625724"/>
            <a:ext cx="11538797" cy="2771775"/>
          </a:xfrm>
          <a:prstGeom prst="rect">
            <a:avLst/>
          </a:prstGeom>
        </p:spPr>
      </p:pic>
      <p:sp>
        <p:nvSpPr>
          <p:cNvPr id="14" name="Oval 13" descr="Red oval emphasizing that the submitter should select the checkboxes for Federal Program Pest and National Priority Pest if they have both in their suggestion.  ">
            <a:extLst>
              <a:ext uri="{FF2B5EF4-FFF2-40B4-BE49-F238E27FC236}">
                <a16:creationId xmlns:a16="http://schemas.microsoft.com/office/drawing/2014/main" id="{6083D574-6945-03A5-F6F9-90E73306CB87}"/>
              </a:ext>
            </a:extLst>
          </p:cNvPr>
          <p:cNvSpPr/>
          <p:nvPr/>
        </p:nvSpPr>
        <p:spPr>
          <a:xfrm>
            <a:off x="247971" y="3921071"/>
            <a:ext cx="613777" cy="100739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29463F78-46A8-D234-DA24-0891F4134FB5}"/>
              </a:ext>
            </a:extLst>
          </p:cNvPr>
          <p:cNvSpPr>
            <a:spLocks noGrp="1"/>
          </p:cNvSpPr>
          <p:nvPr>
            <p:ph type="sldNum" sz="quarter" idx="12"/>
          </p:nvPr>
        </p:nvSpPr>
        <p:spPr/>
        <p:txBody>
          <a:bodyPr/>
          <a:lstStyle/>
          <a:p>
            <a:fld id="{5267E680-71FF-44DA-8726-CE9EC60570B4}" type="slidenum">
              <a:rPr lang="en-US" smtClean="0"/>
              <a:t>27</a:t>
            </a:fld>
            <a:endParaRPr lang="en-US"/>
          </a:p>
        </p:txBody>
      </p:sp>
    </p:spTree>
    <p:extLst>
      <p:ext uri="{BB962C8B-B14F-4D97-AF65-F5344CB8AC3E}">
        <p14:creationId xmlns:p14="http://schemas.microsoft.com/office/powerpoint/2010/main" val="1315520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54DD0E-2E0B-F6DF-D9D9-CD5A325E3BA6}"/>
              </a:ext>
            </a:extLst>
          </p:cNvPr>
          <p:cNvSpPr txBox="1">
            <a:spLocks noGrp="1"/>
          </p:cNvSpPr>
          <p:nvPr>
            <p:ph type="title" idx="4294967295"/>
          </p:nvPr>
        </p:nvSpPr>
        <p:spPr>
          <a:xfrm>
            <a:off x="334907" y="902369"/>
            <a:ext cx="12028282" cy="738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chemeClr val="tx1"/>
                </a:solidFill>
                <a:effectLst/>
                <a:uLnTx/>
                <a:uFillTx/>
                <a:latin typeface="Amasis MT Pro Black" panose="02040A04050005020304" pitchFamily="18" charset="0"/>
                <a:ea typeface="+mn-ea"/>
                <a:cs typeface="+mn-cs"/>
              </a:rPr>
              <a:t>ServiceNow: Input for ‘Pest’ Fields (3 of 3)</a:t>
            </a:r>
          </a:p>
        </p:txBody>
      </p:sp>
      <p:sp>
        <p:nvSpPr>
          <p:cNvPr id="14" name="Oval 13" descr="Red oval emphasizing that the submitter should select the checkboxes for Federal Program Pest and National Priority Pest if they have both in their suggestion.  ">
            <a:extLst>
              <a:ext uri="{FF2B5EF4-FFF2-40B4-BE49-F238E27FC236}">
                <a16:creationId xmlns:a16="http://schemas.microsoft.com/office/drawing/2014/main" id="{6083D574-6945-03A5-F6F9-90E73306CB87}"/>
              </a:ext>
            </a:extLst>
          </p:cNvPr>
          <p:cNvSpPr/>
          <p:nvPr/>
        </p:nvSpPr>
        <p:spPr>
          <a:xfrm>
            <a:off x="247971" y="3921071"/>
            <a:ext cx="613777" cy="100739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descr="Dialogue box showing checkbox fields for user specified pest groups. The box for 'Other pests or plant diseases' is selected and a dropdown box is open indicated by a yellow arrow where the submitter will type their pest or plant disease name. ">
            <a:extLst>
              <a:ext uri="{FF2B5EF4-FFF2-40B4-BE49-F238E27FC236}">
                <a16:creationId xmlns:a16="http://schemas.microsoft.com/office/drawing/2014/main" id="{E399818A-8991-ECA6-558F-77F5F2275DB2}"/>
              </a:ext>
            </a:extLst>
          </p:cNvPr>
          <p:cNvGrpSpPr/>
          <p:nvPr/>
        </p:nvGrpSpPr>
        <p:grpSpPr>
          <a:xfrm>
            <a:off x="209478" y="2612804"/>
            <a:ext cx="11773044" cy="2771775"/>
            <a:chOff x="216975" y="2625724"/>
            <a:chExt cx="11773044" cy="2771775"/>
          </a:xfrm>
        </p:grpSpPr>
        <p:pic>
          <p:nvPicPr>
            <p:cNvPr id="11" name="Picture 10" descr="A screenshot of a computer&#10;&#10;Description automatically generated">
              <a:extLst>
                <a:ext uri="{FF2B5EF4-FFF2-40B4-BE49-F238E27FC236}">
                  <a16:creationId xmlns:a16="http://schemas.microsoft.com/office/drawing/2014/main" id="{DC9E629D-DC1E-E64A-F98F-A25501FC3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75" y="2625724"/>
              <a:ext cx="11773044" cy="2771775"/>
            </a:xfrm>
            <a:prstGeom prst="rect">
              <a:avLst/>
            </a:prstGeom>
          </p:spPr>
        </p:pic>
        <p:sp>
          <p:nvSpPr>
            <p:cNvPr id="12" name="Arrow: Right 11">
              <a:extLst>
                <a:ext uri="{FF2B5EF4-FFF2-40B4-BE49-F238E27FC236}">
                  <a16:creationId xmlns:a16="http://schemas.microsoft.com/office/drawing/2014/main" id="{D5590109-9A74-649F-8F36-3D78359094C4}"/>
                </a:ext>
              </a:extLst>
            </p:cNvPr>
            <p:cNvSpPr/>
            <p:nvPr/>
          </p:nvSpPr>
          <p:spPr>
            <a:xfrm rot="19044192">
              <a:off x="5541189" y="3956275"/>
              <a:ext cx="2077833" cy="801102"/>
            </a:xfrm>
            <a:prstGeom prst="rightArrow">
              <a:avLst>
                <a:gd name="adj1" fmla="val 39525"/>
                <a:gd name="adj2" fmla="val 6633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29463F78-46A8-D234-DA24-0891F4134FB5}"/>
              </a:ext>
            </a:extLst>
          </p:cNvPr>
          <p:cNvSpPr>
            <a:spLocks noGrp="1"/>
          </p:cNvSpPr>
          <p:nvPr>
            <p:ph type="sldNum" sz="quarter" idx="12"/>
          </p:nvPr>
        </p:nvSpPr>
        <p:spPr/>
        <p:txBody>
          <a:bodyPr/>
          <a:lstStyle/>
          <a:p>
            <a:fld id="{5267E680-71FF-44DA-8726-CE9EC60570B4}" type="slidenum">
              <a:rPr lang="en-US" smtClean="0"/>
              <a:t>28</a:t>
            </a:fld>
            <a:endParaRPr lang="en-US"/>
          </a:p>
        </p:txBody>
      </p:sp>
    </p:spTree>
    <p:extLst>
      <p:ext uri="{BB962C8B-B14F-4D97-AF65-F5344CB8AC3E}">
        <p14:creationId xmlns:p14="http://schemas.microsoft.com/office/powerpoint/2010/main" val="1434628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F79FC4-E0B0-3FF3-A9E6-E92442E1D8B8}"/>
              </a:ext>
            </a:extLst>
          </p:cNvPr>
          <p:cNvSpPr txBox="1">
            <a:spLocks noGrp="1"/>
          </p:cNvSpPr>
          <p:nvPr>
            <p:ph type="title" idx="4294967295"/>
          </p:nvPr>
        </p:nvSpPr>
        <p:spPr>
          <a:xfrm>
            <a:off x="97723" y="1038983"/>
            <a:ext cx="11996554" cy="63094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chemeClr val="tx1"/>
                </a:solidFill>
                <a:effectLst/>
                <a:uLnTx/>
                <a:uFillTx/>
                <a:latin typeface="Amasis MT Pro Black" panose="02040A04050005020304" pitchFamily="18" charset="0"/>
                <a:ea typeface="+mn-ea"/>
                <a:cs typeface="+mn-cs"/>
              </a:rPr>
              <a:t>ServiceNow: Suggestion Edits or Retractions (1 of 3)</a:t>
            </a:r>
          </a:p>
        </p:txBody>
      </p:sp>
      <p:grpSp>
        <p:nvGrpSpPr>
          <p:cNvPr id="17" name="Group 16" descr="Image of a rich text box field with an alert message that submitters should not copy/paste content from MS Excel into the 5 rich text box fields within ServiceNow.">
            <a:extLst>
              <a:ext uri="{FF2B5EF4-FFF2-40B4-BE49-F238E27FC236}">
                <a16:creationId xmlns:a16="http://schemas.microsoft.com/office/drawing/2014/main" id="{C9B15888-5D6E-AA9C-B293-8E4732E96E56}"/>
              </a:ext>
            </a:extLst>
          </p:cNvPr>
          <p:cNvGrpSpPr/>
          <p:nvPr/>
        </p:nvGrpSpPr>
        <p:grpSpPr>
          <a:xfrm>
            <a:off x="668056" y="1974849"/>
            <a:ext cx="10855888" cy="4746626"/>
            <a:chOff x="668056" y="1974849"/>
            <a:chExt cx="10855888" cy="4746626"/>
          </a:xfrm>
        </p:grpSpPr>
        <p:pic>
          <p:nvPicPr>
            <p:cNvPr id="5" name="Picture 4" descr="A screenshot of a computer&#10;&#10;Description automatically generated">
              <a:extLst>
                <a:ext uri="{FF2B5EF4-FFF2-40B4-BE49-F238E27FC236}">
                  <a16:creationId xmlns:a16="http://schemas.microsoft.com/office/drawing/2014/main" id="{3EF80B35-2E00-FD80-1CDA-E9ADD8339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56" y="1974849"/>
              <a:ext cx="10855888" cy="3980782"/>
            </a:xfrm>
            <a:prstGeom prst="rect">
              <a:avLst/>
            </a:prstGeom>
          </p:spPr>
        </p:pic>
        <p:grpSp>
          <p:nvGrpSpPr>
            <p:cNvPr id="16" name="Group 15">
              <a:extLst>
                <a:ext uri="{FF2B5EF4-FFF2-40B4-BE49-F238E27FC236}">
                  <a16:creationId xmlns:a16="http://schemas.microsoft.com/office/drawing/2014/main" id="{BC9264CD-91D9-A3E1-C93F-FBC33BA58DB3}"/>
                </a:ext>
              </a:extLst>
            </p:cNvPr>
            <p:cNvGrpSpPr/>
            <p:nvPr/>
          </p:nvGrpSpPr>
          <p:grpSpPr>
            <a:xfrm>
              <a:off x="2181994" y="3950250"/>
              <a:ext cx="8231626" cy="2771225"/>
              <a:chOff x="2181994" y="3950250"/>
              <a:chExt cx="8231626" cy="2771225"/>
            </a:xfrm>
          </p:grpSpPr>
          <p:pic>
            <p:nvPicPr>
              <p:cNvPr id="9" name="Graphic 8" descr="Warning outline">
                <a:extLst>
                  <a:ext uri="{FF2B5EF4-FFF2-40B4-BE49-F238E27FC236}">
                    <a16:creationId xmlns:a16="http://schemas.microsoft.com/office/drawing/2014/main" id="{1E994825-6186-8577-A211-3C3B470F9D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81994" y="3950250"/>
                <a:ext cx="1700457" cy="1700457"/>
              </a:xfrm>
              <a:prstGeom prst="rect">
                <a:avLst/>
              </a:prstGeom>
            </p:spPr>
          </p:pic>
          <p:pic>
            <p:nvPicPr>
              <p:cNvPr id="13" name="Picture 12" descr="A green box with a white x on it&#10;&#10;Description automatically generated">
                <a:extLst>
                  <a:ext uri="{FF2B5EF4-FFF2-40B4-BE49-F238E27FC236}">
                    <a16:creationId xmlns:a16="http://schemas.microsoft.com/office/drawing/2014/main" id="{529844F5-7024-AF4C-E45F-3965F011A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5551" y="4257410"/>
                <a:ext cx="2618069" cy="2464065"/>
              </a:xfrm>
              <a:prstGeom prst="rect">
                <a:avLst/>
              </a:prstGeom>
            </p:spPr>
          </p:pic>
          <p:pic>
            <p:nvPicPr>
              <p:cNvPr id="15" name="Graphic 14" descr="Close with solid fill">
                <a:extLst>
                  <a:ext uri="{FF2B5EF4-FFF2-40B4-BE49-F238E27FC236}">
                    <a16:creationId xmlns:a16="http://schemas.microsoft.com/office/drawing/2014/main" id="{75DAC94D-6488-822D-5202-C70C42994D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04027" y="4482059"/>
                <a:ext cx="2239416" cy="2239416"/>
              </a:xfrm>
              <a:prstGeom prst="rect">
                <a:avLst/>
              </a:prstGeom>
            </p:spPr>
          </p:pic>
        </p:grpSp>
      </p:grpSp>
      <p:sp>
        <p:nvSpPr>
          <p:cNvPr id="2" name="Slide Number Placeholder 1">
            <a:extLst>
              <a:ext uri="{FF2B5EF4-FFF2-40B4-BE49-F238E27FC236}">
                <a16:creationId xmlns:a16="http://schemas.microsoft.com/office/drawing/2014/main" id="{35519F29-2163-87DD-1E25-EAC1E49DC596}"/>
              </a:ext>
            </a:extLst>
          </p:cNvPr>
          <p:cNvSpPr>
            <a:spLocks noGrp="1"/>
          </p:cNvSpPr>
          <p:nvPr>
            <p:ph type="sldNum" sz="quarter" idx="12"/>
          </p:nvPr>
        </p:nvSpPr>
        <p:spPr/>
        <p:txBody>
          <a:bodyPr/>
          <a:lstStyle/>
          <a:p>
            <a:fld id="{5267E680-71FF-44DA-8726-CE9EC60570B4}" type="slidenum">
              <a:rPr lang="en-US" smtClean="0"/>
              <a:t>29</a:t>
            </a:fld>
            <a:endParaRPr lang="en-US"/>
          </a:p>
        </p:txBody>
      </p:sp>
    </p:spTree>
    <p:extLst>
      <p:ext uri="{BB962C8B-B14F-4D97-AF65-F5344CB8AC3E}">
        <p14:creationId xmlns:p14="http://schemas.microsoft.com/office/powerpoint/2010/main" val="1201236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2FA3F0-70A1-D3C3-935C-D90536D10A8E}"/>
              </a:ext>
              <a:ext uri="{C183D7F6-B498-43B3-948B-1728B52AA6E4}">
                <adec:decorative xmlns:adec="http://schemas.microsoft.com/office/drawing/2017/decorative" val="1"/>
              </a:ext>
            </a:extLst>
          </p:cNvPr>
          <p:cNvSpPr/>
          <p:nvPr/>
        </p:nvSpPr>
        <p:spPr>
          <a:xfrm>
            <a:off x="-6302104" y="894702"/>
            <a:ext cx="12192000" cy="596646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masis MT Pro Black" panose="02040A04050005020304" pitchFamily="18" charset="0"/>
            </a:endParaRPr>
          </a:p>
        </p:txBody>
      </p:sp>
      <p:sp>
        <p:nvSpPr>
          <p:cNvPr id="8" name="Title 7">
            <a:extLst>
              <a:ext uri="{FF2B5EF4-FFF2-40B4-BE49-F238E27FC236}">
                <a16:creationId xmlns:a16="http://schemas.microsoft.com/office/drawing/2014/main" id="{7214F95F-C4A5-1479-447E-935EE1BB753B}"/>
              </a:ext>
            </a:extLst>
          </p:cNvPr>
          <p:cNvSpPr>
            <a:spLocks noGrp="1"/>
          </p:cNvSpPr>
          <p:nvPr>
            <p:ph type="title"/>
          </p:nvPr>
        </p:nvSpPr>
        <p:spPr>
          <a:xfrm>
            <a:off x="838200" y="-767662"/>
            <a:ext cx="10515600" cy="767662"/>
          </a:xfrm>
        </p:spPr>
        <p:txBody>
          <a:bodyPr anchor="b"/>
          <a:lstStyle/>
          <a:p>
            <a:r>
              <a:rPr lang="en-US"/>
              <a:t>What is PPA 7721? </a:t>
            </a:r>
          </a:p>
        </p:txBody>
      </p:sp>
      <p:grpSp>
        <p:nvGrpSpPr>
          <p:cNvPr id="6" name="Group 5" descr="Image of two girls in an agricultural field holding trays with seedlings for planting. ">
            <a:extLst>
              <a:ext uri="{FF2B5EF4-FFF2-40B4-BE49-F238E27FC236}">
                <a16:creationId xmlns:a16="http://schemas.microsoft.com/office/drawing/2014/main" id="{B68D8E5C-BC46-4D4A-6ED5-52B375C5E2DB}"/>
              </a:ext>
            </a:extLst>
          </p:cNvPr>
          <p:cNvGrpSpPr/>
          <p:nvPr/>
        </p:nvGrpSpPr>
        <p:grpSpPr>
          <a:xfrm>
            <a:off x="239955" y="891541"/>
            <a:ext cx="7707809" cy="5558099"/>
            <a:chOff x="239955" y="891541"/>
            <a:chExt cx="7707809" cy="5558099"/>
          </a:xfrm>
        </p:grpSpPr>
        <p:pic>
          <p:nvPicPr>
            <p:cNvPr id="7" name="Picture 6" descr="Image of two females carrying agricultural products from a field.">
              <a:extLst>
                <a:ext uri="{FF2B5EF4-FFF2-40B4-BE49-F238E27FC236}">
                  <a16:creationId xmlns:a16="http://schemas.microsoft.com/office/drawing/2014/main" id="{EF0FD46B-184E-B7D8-B9BB-44C7C4D66BBC}"/>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l="23000" r="10250" b="-1"/>
            <a:stretch/>
          </p:blipFill>
          <p:spPr>
            <a:xfrm>
              <a:off x="239955" y="1271391"/>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5" name="TextBox 4">
              <a:extLst>
                <a:ext uri="{FF2B5EF4-FFF2-40B4-BE49-F238E27FC236}">
                  <a16:creationId xmlns:a16="http://schemas.microsoft.com/office/drawing/2014/main" id="{BBF48714-DC23-18AB-0B88-217A68721990}"/>
                </a:ext>
              </a:extLst>
            </p:cNvPr>
            <p:cNvSpPr txBox="1"/>
            <p:nvPr/>
          </p:nvSpPr>
          <p:spPr>
            <a:xfrm>
              <a:off x="343375" y="891541"/>
              <a:ext cx="7604389" cy="769441"/>
            </a:xfrm>
            <a:prstGeom prst="rect">
              <a:avLst/>
            </a:prstGeom>
            <a:noFill/>
          </p:spPr>
          <p:txBody>
            <a:bodyPr wrap="none" rtlCol="0">
              <a:spAutoFit/>
            </a:bodyPr>
            <a:lstStyle/>
            <a:p>
              <a:r>
                <a:rPr lang="en-US" sz="4400" dirty="0">
                  <a:latin typeface="Amasis MT Pro Black" panose="02040A04050005020304" pitchFamily="18" charset="0"/>
                </a:rPr>
                <a:t>What is PPA 7721? (1 of 2)</a:t>
              </a:r>
            </a:p>
          </p:txBody>
        </p:sp>
      </p:grpSp>
      <p:sp>
        <p:nvSpPr>
          <p:cNvPr id="4" name="Slide Number Placeholder 3">
            <a:extLst>
              <a:ext uri="{FF2B5EF4-FFF2-40B4-BE49-F238E27FC236}">
                <a16:creationId xmlns:a16="http://schemas.microsoft.com/office/drawing/2014/main" id="{2D697B41-90E4-1E7B-1EA7-E191DAD9ED10}"/>
              </a:ext>
            </a:extLst>
          </p:cNvPr>
          <p:cNvSpPr>
            <a:spLocks noGrp="1"/>
          </p:cNvSpPr>
          <p:nvPr>
            <p:ph type="sldNum" sz="quarter" idx="12"/>
          </p:nvPr>
        </p:nvSpPr>
        <p:spPr/>
        <p:txBody>
          <a:bodyPr/>
          <a:lstStyle/>
          <a:p>
            <a:fld id="{5267E680-71FF-44DA-8726-CE9EC60570B4}" type="slidenum">
              <a:rPr lang="en-US" smtClean="0"/>
              <a:t>3</a:t>
            </a:fld>
            <a:endParaRPr lang="en-US"/>
          </a:p>
        </p:txBody>
      </p:sp>
      <p:sp>
        <p:nvSpPr>
          <p:cNvPr id="2" name="TextBox 1" descr="Text box with information about the goal of the Plant Protection Act.">
            <a:extLst>
              <a:ext uri="{FF2B5EF4-FFF2-40B4-BE49-F238E27FC236}">
                <a16:creationId xmlns:a16="http://schemas.microsoft.com/office/drawing/2014/main" id="{9017DACC-872B-E28D-7AF1-4DFD709DBFA6}"/>
              </a:ext>
            </a:extLst>
          </p:cNvPr>
          <p:cNvSpPr txBox="1"/>
          <p:nvPr/>
        </p:nvSpPr>
        <p:spPr>
          <a:xfrm>
            <a:off x="6393700" y="2413965"/>
            <a:ext cx="5339835" cy="2893100"/>
          </a:xfrm>
          <a:prstGeom prst="rect">
            <a:avLst/>
          </a:prstGeom>
          <a:noFill/>
        </p:spPr>
        <p:txBody>
          <a:bodyPr wrap="square" rtlCol="0">
            <a:spAutoFit/>
          </a:bodyPr>
          <a:lstStyle/>
          <a:p>
            <a:r>
              <a:rPr lang="en-US" sz="2600" dirty="0">
                <a:latin typeface="Avenir Next LT Pro" panose="020B0504020202020204" pitchFamily="34" charset="0"/>
              </a:rPr>
              <a:t>Under the Plant Protection Act Section 7721 USDA’s Animal and Plant Health Inspection Service (APHIS) offers funding for projects that </a:t>
            </a:r>
            <a:r>
              <a:rPr lang="en-US" sz="2600" u="sng" dirty="0">
                <a:latin typeface="Avenir Next LT Pro" panose="020B0504020202020204" pitchFamily="34" charset="0"/>
              </a:rPr>
              <a:t>enhance our ability to safeguard agriculture </a:t>
            </a:r>
            <a:r>
              <a:rPr lang="en-US" sz="2600" dirty="0">
                <a:latin typeface="Avenir Next LT Pro" panose="020B0504020202020204" pitchFamily="34" charset="0"/>
              </a:rPr>
              <a:t>and </a:t>
            </a:r>
            <a:r>
              <a:rPr lang="en-US" sz="2600" u="sng" dirty="0">
                <a:latin typeface="Avenir Next LT Pro" panose="020B0504020202020204" pitchFamily="34" charset="0"/>
              </a:rPr>
              <a:t>facilitate safe agricultural trade</a:t>
            </a:r>
            <a:r>
              <a:rPr lang="en-US" sz="2600" dirty="0">
                <a:latin typeface="Avenir Next LT Pro" panose="020B0504020202020204" pitchFamily="34" charset="0"/>
              </a:rPr>
              <a:t>.</a:t>
            </a:r>
          </a:p>
        </p:txBody>
      </p:sp>
    </p:spTree>
    <p:extLst>
      <p:ext uri="{BB962C8B-B14F-4D97-AF65-F5344CB8AC3E}">
        <p14:creationId xmlns:p14="http://schemas.microsoft.com/office/powerpoint/2010/main" val="3675580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71A23A9-C9B8-0150-B9DE-BA18157745E3}"/>
              </a:ext>
            </a:extLst>
          </p:cNvPr>
          <p:cNvSpPr txBox="1">
            <a:spLocks noGrp="1"/>
          </p:cNvSpPr>
          <p:nvPr>
            <p:ph type="title" idx="4294967295"/>
          </p:nvPr>
        </p:nvSpPr>
        <p:spPr>
          <a:xfrm>
            <a:off x="97723" y="1038983"/>
            <a:ext cx="11996554" cy="63094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chemeClr val="tx1"/>
                </a:solidFill>
                <a:effectLst/>
                <a:uLnTx/>
                <a:uFillTx/>
                <a:latin typeface="Amasis MT Pro Black" panose="02040A04050005020304" pitchFamily="18" charset="0"/>
                <a:ea typeface="+mn-ea"/>
                <a:cs typeface="+mn-cs"/>
              </a:rPr>
              <a:t>ServiceNow: Suggestion Edits or Retractions (2 of 3)</a:t>
            </a:r>
          </a:p>
        </p:txBody>
      </p:sp>
      <p:grpSp>
        <p:nvGrpSpPr>
          <p:cNvPr id="25" name="Group 24" descr="ServiceNow action icons with an arrow pointing to the action icon for editing a suggestion.">
            <a:extLst>
              <a:ext uri="{FF2B5EF4-FFF2-40B4-BE49-F238E27FC236}">
                <a16:creationId xmlns:a16="http://schemas.microsoft.com/office/drawing/2014/main" id="{015C8B40-DA10-DDDB-916E-95717A48CB82}"/>
              </a:ext>
            </a:extLst>
          </p:cNvPr>
          <p:cNvGrpSpPr/>
          <p:nvPr/>
        </p:nvGrpSpPr>
        <p:grpSpPr>
          <a:xfrm>
            <a:off x="338985" y="1786122"/>
            <a:ext cx="11118850" cy="1635889"/>
            <a:chOff x="-2852864" y="1786122"/>
            <a:chExt cx="11118850" cy="1635889"/>
          </a:xfrm>
        </p:grpSpPr>
        <p:pic>
          <p:nvPicPr>
            <p:cNvPr id="21" name="Picture 20" descr="A screenshot of a social media post&#10;&#10;Description automatically generated">
              <a:extLst>
                <a:ext uri="{FF2B5EF4-FFF2-40B4-BE49-F238E27FC236}">
                  <a16:creationId xmlns:a16="http://schemas.microsoft.com/office/drawing/2014/main" id="{CC17357C-9EE5-C50D-AF24-047D46DA7DBC}"/>
                </a:ext>
              </a:extLst>
            </p:cNvPr>
            <p:cNvPicPr>
              <a:picLocks noChangeAspect="1"/>
            </p:cNvPicPr>
            <p:nvPr/>
          </p:nvPicPr>
          <p:blipFill rotWithShape="1">
            <a:blip r:embed="rId3">
              <a:extLst>
                <a:ext uri="{28A0092B-C50C-407E-A947-70E740481C1C}">
                  <a14:useLocalDpi xmlns:a14="http://schemas.microsoft.com/office/drawing/2010/main" val="0"/>
                </a:ext>
              </a:extLst>
            </a:blip>
            <a:srcRect t="71301"/>
            <a:stretch/>
          </p:blipFill>
          <p:spPr>
            <a:xfrm>
              <a:off x="-2852864" y="1786122"/>
              <a:ext cx="11118850" cy="1311841"/>
            </a:xfrm>
            <a:prstGeom prst="rect">
              <a:avLst/>
            </a:prstGeom>
            <a:ln>
              <a:solidFill>
                <a:schemeClr val="tx1"/>
              </a:solidFill>
            </a:ln>
          </p:spPr>
        </p:pic>
        <p:sp>
          <p:nvSpPr>
            <p:cNvPr id="22" name="Rectangle 21">
              <a:extLst>
                <a:ext uri="{FF2B5EF4-FFF2-40B4-BE49-F238E27FC236}">
                  <a16:creationId xmlns:a16="http://schemas.microsoft.com/office/drawing/2014/main" id="{FDDD2AF4-DF43-7A51-320C-5FF035C8AC3D}"/>
                </a:ext>
              </a:extLst>
            </p:cNvPr>
            <p:cNvSpPr/>
            <p:nvPr/>
          </p:nvSpPr>
          <p:spPr>
            <a:xfrm>
              <a:off x="-174836" y="1843952"/>
              <a:ext cx="2828093" cy="109026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Cursor with solid fill">
              <a:extLst>
                <a:ext uri="{FF2B5EF4-FFF2-40B4-BE49-F238E27FC236}">
                  <a16:creationId xmlns:a16="http://schemas.microsoft.com/office/drawing/2014/main" id="{B4DF4A76-A324-ED5D-BB30-86B05C46D2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23870" y="2295251"/>
              <a:ext cx="1126760" cy="1126760"/>
            </a:xfrm>
            <a:prstGeom prst="rect">
              <a:avLst/>
            </a:prstGeom>
          </p:spPr>
        </p:pic>
      </p:grpSp>
      <p:grpSp>
        <p:nvGrpSpPr>
          <p:cNvPr id="28" name="Group 27" descr="ServiceNow suggestion details page with an arrow emphasizing the button for editing a suggestion within the page.">
            <a:extLst>
              <a:ext uri="{FF2B5EF4-FFF2-40B4-BE49-F238E27FC236}">
                <a16:creationId xmlns:a16="http://schemas.microsoft.com/office/drawing/2014/main" id="{47C2EBF9-2EFB-E716-5529-551B83511A99}"/>
              </a:ext>
            </a:extLst>
          </p:cNvPr>
          <p:cNvGrpSpPr/>
          <p:nvPr/>
        </p:nvGrpSpPr>
        <p:grpSpPr>
          <a:xfrm>
            <a:off x="343817" y="3095625"/>
            <a:ext cx="11118850" cy="3625850"/>
            <a:chOff x="-2832534" y="3095625"/>
            <a:chExt cx="11118850" cy="3625850"/>
          </a:xfrm>
        </p:grpSpPr>
        <p:pic>
          <p:nvPicPr>
            <p:cNvPr id="19" name="Picture 18" descr="Image of a rich text box field with an alert message that submitters should not copy/paste content from MS Excel into the 5 rich text box fields within ServiceNow.">
              <a:extLst>
                <a:ext uri="{FF2B5EF4-FFF2-40B4-BE49-F238E27FC236}">
                  <a16:creationId xmlns:a16="http://schemas.microsoft.com/office/drawing/2014/main" id="{2F6C5B3D-AE33-4D04-89AE-4ACD52DA78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2534" y="3095625"/>
              <a:ext cx="11118850" cy="3625850"/>
            </a:xfrm>
            <a:prstGeom prst="rect">
              <a:avLst/>
            </a:prstGeom>
            <a:ln w="19050">
              <a:solidFill>
                <a:schemeClr val="tx1"/>
              </a:solidFill>
            </a:ln>
          </p:spPr>
        </p:pic>
        <p:sp>
          <p:nvSpPr>
            <p:cNvPr id="26" name="Rectangle 25">
              <a:extLst>
                <a:ext uri="{FF2B5EF4-FFF2-40B4-BE49-F238E27FC236}">
                  <a16:creationId xmlns:a16="http://schemas.microsoft.com/office/drawing/2014/main" id="{DA8AF865-4EE0-FEB4-7F93-D30CB3D55C71}"/>
                </a:ext>
              </a:extLst>
            </p:cNvPr>
            <p:cNvSpPr/>
            <p:nvPr/>
          </p:nvSpPr>
          <p:spPr>
            <a:xfrm>
              <a:off x="6625267" y="3953762"/>
              <a:ext cx="1580758" cy="708179"/>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Cursor with solid fill">
              <a:extLst>
                <a:ext uri="{FF2B5EF4-FFF2-40B4-BE49-F238E27FC236}">
                  <a16:creationId xmlns:a16="http://schemas.microsoft.com/office/drawing/2014/main" id="{D87883B2-E344-8BA1-B55F-FDE3CFAA9D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168727">
              <a:off x="6198043" y="4354382"/>
              <a:ext cx="1126760" cy="1126760"/>
            </a:xfrm>
            <a:prstGeom prst="rect">
              <a:avLst/>
            </a:prstGeom>
          </p:spPr>
        </p:pic>
      </p:grpSp>
      <p:sp>
        <p:nvSpPr>
          <p:cNvPr id="2" name="Slide Number Placeholder 1">
            <a:extLst>
              <a:ext uri="{FF2B5EF4-FFF2-40B4-BE49-F238E27FC236}">
                <a16:creationId xmlns:a16="http://schemas.microsoft.com/office/drawing/2014/main" id="{35519F29-2163-87DD-1E25-EAC1E49DC596}"/>
              </a:ext>
            </a:extLst>
          </p:cNvPr>
          <p:cNvSpPr>
            <a:spLocks noGrp="1"/>
          </p:cNvSpPr>
          <p:nvPr>
            <p:ph type="sldNum" sz="quarter" idx="12"/>
          </p:nvPr>
        </p:nvSpPr>
        <p:spPr/>
        <p:txBody>
          <a:bodyPr/>
          <a:lstStyle/>
          <a:p>
            <a:fld id="{5267E680-71FF-44DA-8726-CE9EC60570B4}" type="slidenum">
              <a:rPr lang="en-US" smtClean="0"/>
              <a:t>30</a:t>
            </a:fld>
            <a:endParaRPr lang="en-US"/>
          </a:p>
        </p:txBody>
      </p:sp>
    </p:spTree>
    <p:extLst>
      <p:ext uri="{BB962C8B-B14F-4D97-AF65-F5344CB8AC3E}">
        <p14:creationId xmlns:p14="http://schemas.microsoft.com/office/powerpoint/2010/main" val="1234456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B964EAE-DD3C-4FE7-CC07-46674DA08277}"/>
              </a:ext>
            </a:extLst>
          </p:cNvPr>
          <p:cNvSpPr txBox="1">
            <a:spLocks noGrp="1"/>
          </p:cNvSpPr>
          <p:nvPr>
            <p:ph type="title" idx="4294967295"/>
          </p:nvPr>
        </p:nvSpPr>
        <p:spPr>
          <a:xfrm>
            <a:off x="97723" y="1038983"/>
            <a:ext cx="11996554" cy="63094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chemeClr val="tx1"/>
                </a:solidFill>
                <a:effectLst/>
                <a:uLnTx/>
                <a:uFillTx/>
                <a:latin typeface="Amasis MT Pro Black" panose="02040A04050005020304" pitchFamily="18" charset="0"/>
                <a:ea typeface="+mn-ea"/>
                <a:cs typeface="+mn-cs"/>
              </a:rPr>
              <a:t>ServiceNow: Suggestion Edits or Retractions (3 of 3)</a:t>
            </a:r>
          </a:p>
        </p:txBody>
      </p:sp>
      <p:grpSp>
        <p:nvGrpSpPr>
          <p:cNvPr id="33" name="Group 32" descr="ServiceNow action icons with an arrow pointing to the action icon for retracting a suggestion.">
            <a:extLst>
              <a:ext uri="{FF2B5EF4-FFF2-40B4-BE49-F238E27FC236}">
                <a16:creationId xmlns:a16="http://schemas.microsoft.com/office/drawing/2014/main" id="{CD87262C-72D1-5685-1E28-C6B0AA1CC7B4}"/>
              </a:ext>
            </a:extLst>
          </p:cNvPr>
          <p:cNvGrpSpPr/>
          <p:nvPr/>
        </p:nvGrpSpPr>
        <p:grpSpPr>
          <a:xfrm>
            <a:off x="536575" y="1883088"/>
            <a:ext cx="11118850" cy="1635889"/>
            <a:chOff x="4239974" y="1938522"/>
            <a:chExt cx="11118850" cy="1635889"/>
          </a:xfrm>
        </p:grpSpPr>
        <p:pic>
          <p:nvPicPr>
            <p:cNvPr id="30" name="Picture 29" descr="A screenshot of a social media post&#10;&#10;Description automatically generated">
              <a:extLst>
                <a:ext uri="{FF2B5EF4-FFF2-40B4-BE49-F238E27FC236}">
                  <a16:creationId xmlns:a16="http://schemas.microsoft.com/office/drawing/2014/main" id="{86E7B0F5-61A5-C529-7E72-0C34F5C3F641}"/>
                </a:ext>
              </a:extLst>
            </p:cNvPr>
            <p:cNvPicPr>
              <a:picLocks noChangeAspect="1"/>
            </p:cNvPicPr>
            <p:nvPr/>
          </p:nvPicPr>
          <p:blipFill rotWithShape="1">
            <a:blip r:embed="rId3">
              <a:extLst>
                <a:ext uri="{28A0092B-C50C-407E-A947-70E740481C1C}">
                  <a14:useLocalDpi xmlns:a14="http://schemas.microsoft.com/office/drawing/2010/main" val="0"/>
                </a:ext>
              </a:extLst>
            </a:blip>
            <a:srcRect t="71301"/>
            <a:stretch/>
          </p:blipFill>
          <p:spPr>
            <a:xfrm>
              <a:off x="4239974" y="1938522"/>
              <a:ext cx="11118850" cy="1311841"/>
            </a:xfrm>
            <a:prstGeom prst="rect">
              <a:avLst/>
            </a:prstGeom>
            <a:ln>
              <a:solidFill>
                <a:schemeClr val="tx1"/>
              </a:solidFill>
            </a:ln>
          </p:spPr>
        </p:pic>
        <p:sp>
          <p:nvSpPr>
            <p:cNvPr id="31" name="Rectangle 30">
              <a:extLst>
                <a:ext uri="{FF2B5EF4-FFF2-40B4-BE49-F238E27FC236}">
                  <a16:creationId xmlns:a16="http://schemas.microsoft.com/office/drawing/2014/main" id="{ADAF14CF-87D6-EC40-32A3-3E9645808306}"/>
                </a:ext>
              </a:extLst>
            </p:cNvPr>
            <p:cNvSpPr/>
            <p:nvPr/>
          </p:nvSpPr>
          <p:spPr>
            <a:xfrm>
              <a:off x="9676190" y="1996352"/>
              <a:ext cx="2828093" cy="109026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Cursor with solid fill">
              <a:extLst>
                <a:ext uri="{FF2B5EF4-FFF2-40B4-BE49-F238E27FC236}">
                  <a16:creationId xmlns:a16="http://schemas.microsoft.com/office/drawing/2014/main" id="{AB3E791D-42A8-2A95-BA49-CD234E6437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89686" y="2447651"/>
              <a:ext cx="1126760" cy="1126760"/>
            </a:xfrm>
            <a:prstGeom prst="rect">
              <a:avLst/>
            </a:prstGeom>
          </p:spPr>
        </p:pic>
      </p:grpSp>
      <p:grpSp>
        <p:nvGrpSpPr>
          <p:cNvPr id="39" name="Group 38" descr="Image of dialogue box that opens for retraction a suggestion with an arrow pointing to one suggestion that has been selected by the user for retraction.">
            <a:extLst>
              <a:ext uri="{FF2B5EF4-FFF2-40B4-BE49-F238E27FC236}">
                <a16:creationId xmlns:a16="http://schemas.microsoft.com/office/drawing/2014/main" id="{3E366DF4-A73F-CCAB-FFCC-AF3C291128FA}"/>
              </a:ext>
            </a:extLst>
          </p:cNvPr>
          <p:cNvGrpSpPr/>
          <p:nvPr/>
        </p:nvGrpSpPr>
        <p:grpSpPr>
          <a:xfrm>
            <a:off x="2076450" y="3194929"/>
            <a:ext cx="8039100" cy="3764672"/>
            <a:chOff x="13725438" y="3093328"/>
            <a:chExt cx="8039100" cy="3764672"/>
          </a:xfrm>
        </p:grpSpPr>
        <p:pic>
          <p:nvPicPr>
            <p:cNvPr id="35" name="Picture 34" descr="A screenshot of a computer&#10;&#10;Description automatically generated">
              <a:extLst>
                <a:ext uri="{FF2B5EF4-FFF2-40B4-BE49-F238E27FC236}">
                  <a16:creationId xmlns:a16="http://schemas.microsoft.com/office/drawing/2014/main" id="{D5499E17-531E-B292-5EA2-BED1CDCB7B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25438" y="3093328"/>
              <a:ext cx="8039100" cy="2698750"/>
            </a:xfrm>
            <a:prstGeom prst="rect">
              <a:avLst/>
            </a:prstGeom>
          </p:spPr>
        </p:pic>
        <p:pic>
          <p:nvPicPr>
            <p:cNvPr id="37" name="Picture 36" descr="A screenshot of a computer&#10;&#10;Description automatically generated">
              <a:extLst>
                <a:ext uri="{FF2B5EF4-FFF2-40B4-BE49-F238E27FC236}">
                  <a16:creationId xmlns:a16="http://schemas.microsoft.com/office/drawing/2014/main" id="{117FB641-0002-7573-C6A8-98CAD887CB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19113" y="4305300"/>
              <a:ext cx="7651750" cy="2552700"/>
            </a:xfrm>
            <a:prstGeom prst="rect">
              <a:avLst/>
            </a:prstGeom>
          </p:spPr>
        </p:pic>
        <p:pic>
          <p:nvPicPr>
            <p:cNvPr id="38" name="Graphic 37" descr="Cursor with solid fill">
              <a:extLst>
                <a:ext uri="{FF2B5EF4-FFF2-40B4-BE49-F238E27FC236}">
                  <a16:creationId xmlns:a16="http://schemas.microsoft.com/office/drawing/2014/main" id="{CCAF65E2-C4AD-6095-BAE4-FC58BCE77A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862228" y="5103920"/>
              <a:ext cx="1126760" cy="1126760"/>
            </a:xfrm>
            <a:prstGeom prst="rect">
              <a:avLst/>
            </a:prstGeom>
          </p:spPr>
        </p:pic>
      </p:grpSp>
      <p:sp>
        <p:nvSpPr>
          <p:cNvPr id="2" name="Slide Number Placeholder 1">
            <a:extLst>
              <a:ext uri="{FF2B5EF4-FFF2-40B4-BE49-F238E27FC236}">
                <a16:creationId xmlns:a16="http://schemas.microsoft.com/office/drawing/2014/main" id="{35519F29-2163-87DD-1E25-EAC1E49DC596}"/>
              </a:ext>
            </a:extLst>
          </p:cNvPr>
          <p:cNvSpPr>
            <a:spLocks noGrp="1"/>
          </p:cNvSpPr>
          <p:nvPr>
            <p:ph type="sldNum" sz="quarter" idx="12"/>
          </p:nvPr>
        </p:nvSpPr>
        <p:spPr/>
        <p:txBody>
          <a:bodyPr/>
          <a:lstStyle/>
          <a:p>
            <a:fld id="{5267E680-71FF-44DA-8726-CE9EC60570B4}" type="slidenum">
              <a:rPr lang="en-US" smtClean="0"/>
              <a:t>31</a:t>
            </a:fld>
            <a:endParaRPr lang="en-US"/>
          </a:p>
        </p:txBody>
      </p:sp>
    </p:spTree>
    <p:extLst>
      <p:ext uri="{BB962C8B-B14F-4D97-AF65-F5344CB8AC3E}">
        <p14:creationId xmlns:p14="http://schemas.microsoft.com/office/powerpoint/2010/main" val="2131564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1AE9-B9C0-2C6A-44DC-018E3B82D7CC}"/>
              </a:ext>
            </a:extLst>
          </p:cNvPr>
          <p:cNvSpPr>
            <a:spLocks noGrp="1"/>
          </p:cNvSpPr>
          <p:nvPr>
            <p:ph type="title"/>
          </p:nvPr>
        </p:nvSpPr>
        <p:spPr/>
        <p:txBody>
          <a:bodyPr/>
          <a:lstStyle/>
          <a:p>
            <a:r>
              <a:rPr lang="en-US" sz="4000">
                <a:latin typeface="Amasis MT Pro Black" panose="02040A04050005020304" pitchFamily="18" charset="0"/>
              </a:rPr>
              <a:t>Questions to Ponder in…</a:t>
            </a:r>
          </a:p>
        </p:txBody>
      </p:sp>
      <p:graphicFrame>
        <p:nvGraphicFramePr>
          <p:cNvPr id="6" name="Content Placeholder 5" descr="A bubble used with the words 'Developing Suggestions' emphasizing the content that will be discussed on the slide. ">
            <a:extLst>
              <a:ext uri="{FF2B5EF4-FFF2-40B4-BE49-F238E27FC236}">
                <a16:creationId xmlns:a16="http://schemas.microsoft.com/office/drawing/2014/main" id="{FD9E91A0-751A-9F8A-838D-424966A90C54}"/>
              </a:ext>
            </a:extLst>
          </p:cNvPr>
          <p:cNvGraphicFramePr>
            <a:graphicFrameLocks noGrp="1"/>
          </p:cNvGraphicFramePr>
          <p:nvPr>
            <p:ph idx="1"/>
            <p:extLst>
              <p:ext uri="{D42A27DB-BD31-4B8C-83A1-F6EECF244321}">
                <p14:modId xmlns:p14="http://schemas.microsoft.com/office/powerpoint/2010/main" val="1344340473"/>
              </p:ext>
            </p:extLst>
          </p:nvPr>
        </p:nvGraphicFramePr>
        <p:xfrm>
          <a:off x="-2352675" y="1873249"/>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AC30D4C-52D3-88DF-BEDC-98392407E780}"/>
              </a:ext>
            </a:extLst>
          </p:cNvPr>
          <p:cNvSpPr>
            <a:spLocks noGrp="1"/>
          </p:cNvSpPr>
          <p:nvPr>
            <p:ph type="sldNum" sz="quarter" idx="12"/>
          </p:nvPr>
        </p:nvSpPr>
        <p:spPr/>
        <p:txBody>
          <a:bodyPr/>
          <a:lstStyle/>
          <a:p>
            <a:fld id="{5267E680-71FF-44DA-8726-CE9EC60570B4}" type="slidenum">
              <a:rPr lang="en-US" smtClean="0"/>
              <a:t>32</a:t>
            </a:fld>
            <a:endParaRPr lang="en-US"/>
          </a:p>
        </p:txBody>
      </p:sp>
      <p:sp>
        <p:nvSpPr>
          <p:cNvPr id="7" name="TextBox 6">
            <a:extLst>
              <a:ext uri="{FF2B5EF4-FFF2-40B4-BE49-F238E27FC236}">
                <a16:creationId xmlns:a16="http://schemas.microsoft.com/office/drawing/2014/main" id="{C1B97714-4612-BB45-6270-5915939ABE9E}"/>
              </a:ext>
            </a:extLst>
          </p:cNvPr>
          <p:cNvSpPr txBox="1"/>
          <p:nvPr/>
        </p:nvSpPr>
        <p:spPr>
          <a:xfrm>
            <a:off x="5405257" y="1817303"/>
            <a:ext cx="6199461" cy="498598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latin typeface="Amasis MT Pro Medium" panose="02040604050005020304" pitchFamily="18" charset="0"/>
              </a:rPr>
              <a:t>Who is the intended user?</a:t>
            </a:r>
          </a:p>
          <a:p>
            <a:pPr marL="285750" indent="-285750">
              <a:spcAft>
                <a:spcPts val="600"/>
              </a:spcAft>
              <a:buFont typeface="Arial" panose="020B0604020202020204" pitchFamily="34" charset="0"/>
              <a:buChar char="•"/>
            </a:pPr>
            <a:r>
              <a:rPr lang="en-US" sz="2400" dirty="0">
                <a:latin typeface="Amasis MT Pro Medium" panose="02040604050005020304" pitchFamily="18" charset="0"/>
              </a:rPr>
              <a:t>Which regulated pathogen would be impacted from the project?</a:t>
            </a:r>
          </a:p>
          <a:p>
            <a:pPr marL="285750" indent="-285750">
              <a:spcAft>
                <a:spcPts val="600"/>
              </a:spcAft>
              <a:buFont typeface="Arial" panose="020B0604020202020204" pitchFamily="34" charset="0"/>
              <a:buChar char="•"/>
            </a:pPr>
            <a:r>
              <a:rPr lang="en-US" sz="2400" dirty="0">
                <a:latin typeface="Amasis MT Pro Medium" panose="02040604050005020304" pitchFamily="18" charset="0"/>
              </a:rPr>
              <a:t>How will the tool or method be optimized?</a:t>
            </a:r>
          </a:p>
          <a:p>
            <a:pPr marL="285750" indent="-285750">
              <a:spcAft>
                <a:spcPts val="600"/>
              </a:spcAft>
              <a:buFont typeface="Arial" panose="020B0604020202020204" pitchFamily="34" charset="0"/>
              <a:buChar char="•"/>
            </a:pPr>
            <a:r>
              <a:rPr lang="en-US" sz="2400" dirty="0">
                <a:latin typeface="Amasis MT Pro Medium" panose="02040604050005020304" pitchFamily="18" charset="0"/>
              </a:rPr>
              <a:t>Do I have all the required tools to develop the product?</a:t>
            </a:r>
          </a:p>
          <a:p>
            <a:pPr marL="285750" indent="-285750">
              <a:spcAft>
                <a:spcPts val="600"/>
              </a:spcAft>
              <a:buFont typeface="Arial" panose="020B0604020202020204" pitchFamily="34" charset="0"/>
              <a:buChar char="•"/>
            </a:pPr>
            <a:r>
              <a:rPr lang="en-US" sz="2400" dirty="0">
                <a:latin typeface="Amasis MT Pro Medium" panose="02040604050005020304" pitchFamily="18" charset="0"/>
              </a:rPr>
              <a:t>What is the cost of the development of the tool or method, and of the end product?</a:t>
            </a:r>
          </a:p>
          <a:p>
            <a:pPr marL="285750" indent="-285750">
              <a:spcAft>
                <a:spcPts val="600"/>
              </a:spcAft>
              <a:buFont typeface="Arial" panose="020B0604020202020204" pitchFamily="34" charset="0"/>
              <a:buChar char="•"/>
            </a:pPr>
            <a:r>
              <a:rPr lang="en-US" sz="2400" dirty="0">
                <a:latin typeface="Amasis MT Pro Medium" panose="02040604050005020304" pitchFamily="18" charset="0"/>
              </a:rPr>
              <a:t>What are the roles of each cooperator?</a:t>
            </a:r>
          </a:p>
          <a:p>
            <a:pPr marL="285750" indent="-285750">
              <a:spcAft>
                <a:spcPts val="600"/>
              </a:spcAft>
              <a:buFont typeface="Arial" panose="020B0604020202020204" pitchFamily="34" charset="0"/>
              <a:buChar char="•"/>
            </a:pPr>
            <a:r>
              <a:rPr lang="en-US" sz="2400" dirty="0">
                <a:latin typeface="Amasis MT Pro Medium" panose="02040604050005020304" pitchFamily="18" charset="0"/>
              </a:rPr>
              <a:t>What are the measures of success?</a:t>
            </a:r>
          </a:p>
        </p:txBody>
      </p:sp>
    </p:spTree>
    <p:extLst>
      <p:ext uri="{BB962C8B-B14F-4D97-AF65-F5344CB8AC3E}">
        <p14:creationId xmlns:p14="http://schemas.microsoft.com/office/powerpoint/2010/main" val="3277412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07BF2E-9E1C-8870-99A8-EFE6320F041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2231D76-1BDF-9465-6ACB-E32300C721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E01586-7FC9-A8D7-C0E0-AE09323440FA}"/>
              </a:ext>
            </a:extLst>
          </p:cNvPr>
          <p:cNvSpPr>
            <a:spLocks noGrp="1"/>
          </p:cNvSpPr>
          <p:nvPr>
            <p:ph type="title"/>
          </p:nvPr>
        </p:nvSpPr>
        <p:spPr>
          <a:xfrm>
            <a:off x="635000" y="640823"/>
            <a:ext cx="3418659" cy="5583148"/>
          </a:xfrm>
        </p:spPr>
        <p:txBody>
          <a:bodyPr lIns="91440" tIns="45720" rIns="91440" bIns="45720" anchor="ctr">
            <a:normAutofit/>
          </a:bodyPr>
          <a:lstStyle/>
          <a:p>
            <a:r>
              <a:rPr lang="en-US" sz="3800">
                <a:latin typeface="Amasis MT Pro Black"/>
              </a:rPr>
              <a:t>Components of a Good Suggestion</a:t>
            </a:r>
            <a:br>
              <a:rPr lang="en-US" sz="3800">
                <a:latin typeface="Amasis MT Pro Black"/>
              </a:rPr>
            </a:br>
            <a:r>
              <a:rPr lang="en-US" sz="3800">
                <a:latin typeface="Amasis MT Pro Black"/>
              </a:rPr>
              <a:t>(1 of 2)</a:t>
            </a:r>
          </a:p>
        </p:txBody>
      </p:sp>
      <p:sp>
        <p:nvSpPr>
          <p:cNvPr id="15" name="sketch line">
            <a:extLst>
              <a:ext uri="{FF2B5EF4-FFF2-40B4-BE49-F238E27FC236}">
                <a16:creationId xmlns:a16="http://schemas.microsoft.com/office/drawing/2014/main" id="{79222FF6-1115-5836-A5B7-12A342A704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2" descr="Artwork represents a list of components that make up a good suggestion in 4 independent tiles numbered 1-4.">
            <a:extLst>
              <a:ext uri="{FF2B5EF4-FFF2-40B4-BE49-F238E27FC236}">
                <a16:creationId xmlns:a16="http://schemas.microsoft.com/office/drawing/2014/main" id="{489D1D2D-913C-24AC-D69E-8EE868330D8A}"/>
              </a:ext>
            </a:extLst>
          </p:cNvPr>
          <p:cNvGraphicFramePr>
            <a:graphicFrameLocks noGrp="1"/>
          </p:cNvGraphicFramePr>
          <p:nvPr>
            <p:ph idx="1"/>
            <p:extLst>
              <p:ext uri="{D42A27DB-BD31-4B8C-83A1-F6EECF244321}">
                <p14:modId xmlns:p14="http://schemas.microsoft.com/office/powerpoint/2010/main" val="3346125430"/>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EAF1D46-94B7-8373-5540-D7F4137C58E6}"/>
              </a:ext>
            </a:extLst>
          </p:cNvPr>
          <p:cNvSpPr txBox="1"/>
          <p:nvPr/>
        </p:nvSpPr>
        <p:spPr>
          <a:xfrm>
            <a:off x="4742121" y="946298"/>
            <a:ext cx="1087498" cy="1015663"/>
          </a:xfrm>
          <a:prstGeom prst="rect">
            <a:avLst/>
          </a:prstGeom>
          <a:noFill/>
        </p:spPr>
        <p:txBody>
          <a:bodyPr wrap="square" rtlCol="0">
            <a:spAutoFit/>
          </a:bodyPr>
          <a:lstStyle/>
          <a:p>
            <a:pPr algn="ctr"/>
            <a:r>
              <a:rPr lang="en-US" sz="6000">
                <a:ln>
                  <a:solidFill>
                    <a:schemeClr val="tx1"/>
                  </a:solidFill>
                </a:ln>
                <a:solidFill>
                  <a:srgbClr val="FF0000"/>
                </a:solidFill>
                <a:latin typeface="Amasis MT Pro Black" panose="02040A04050005020304" pitchFamily="18" charset="0"/>
              </a:rPr>
              <a:t>1</a:t>
            </a:r>
          </a:p>
        </p:txBody>
      </p:sp>
      <p:grpSp>
        <p:nvGrpSpPr>
          <p:cNvPr id="16" name="Group 15">
            <a:extLst>
              <a:ext uri="{FF2B5EF4-FFF2-40B4-BE49-F238E27FC236}">
                <a16:creationId xmlns:a16="http://schemas.microsoft.com/office/drawing/2014/main" id="{6FBCDA54-9941-0AB2-7FC5-5A2AD97C0028}"/>
              </a:ext>
              <a:ext uri="{C183D7F6-B498-43B3-948B-1728B52AA6E4}">
                <adec:decorative xmlns:adec="http://schemas.microsoft.com/office/drawing/2017/decorative" val="1"/>
              </a:ext>
            </a:extLst>
          </p:cNvPr>
          <p:cNvGrpSpPr/>
          <p:nvPr/>
        </p:nvGrpSpPr>
        <p:grpSpPr>
          <a:xfrm>
            <a:off x="4751699" y="944000"/>
            <a:ext cx="6717569" cy="1073007"/>
            <a:chOff x="4742120" y="-181856"/>
            <a:chExt cx="6717569" cy="1073007"/>
          </a:xfrm>
        </p:grpSpPr>
        <p:sp>
          <p:nvSpPr>
            <p:cNvPr id="13" name="Rectangle 12">
              <a:extLst>
                <a:ext uri="{FF2B5EF4-FFF2-40B4-BE49-F238E27FC236}">
                  <a16:creationId xmlns:a16="http://schemas.microsoft.com/office/drawing/2014/main" id="{8173AB22-37C0-E056-E258-690FFD976CDD}"/>
                </a:ext>
              </a:extLst>
            </p:cNvPr>
            <p:cNvSpPr/>
            <p:nvPr/>
          </p:nvSpPr>
          <p:spPr>
            <a:xfrm>
              <a:off x="5415149" y="-55145"/>
              <a:ext cx="6044540" cy="8517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1B8961C-FDDF-F59D-4093-6497FB1BD40A}"/>
                </a:ext>
              </a:extLst>
            </p:cNvPr>
            <p:cNvSpPr/>
            <p:nvPr/>
          </p:nvSpPr>
          <p:spPr>
            <a:xfrm>
              <a:off x="4742120" y="-181856"/>
              <a:ext cx="1065936" cy="1073007"/>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ln>
                    <a:solidFill>
                      <a:schemeClr val="tx1"/>
                    </a:solidFill>
                  </a:ln>
                  <a:solidFill>
                    <a:srgbClr val="FF0000"/>
                  </a:solidFill>
                  <a:latin typeface="Amasis MT Pro Black" panose="02040A04050005020304" pitchFamily="18" charset="0"/>
                </a:rPr>
                <a:t>1</a:t>
              </a:r>
              <a:endParaRPr lang="en-US" sz="6000"/>
            </a:p>
          </p:txBody>
        </p:sp>
      </p:grpSp>
      <p:sp>
        <p:nvSpPr>
          <p:cNvPr id="7" name="TextBox 6">
            <a:extLst>
              <a:ext uri="{FF2B5EF4-FFF2-40B4-BE49-F238E27FC236}">
                <a16:creationId xmlns:a16="http://schemas.microsoft.com/office/drawing/2014/main" id="{F248A9A7-5D7D-D2B6-39BC-73ACE0CD82DB}"/>
              </a:ext>
            </a:extLst>
          </p:cNvPr>
          <p:cNvSpPr txBox="1"/>
          <p:nvPr/>
        </p:nvSpPr>
        <p:spPr>
          <a:xfrm>
            <a:off x="5202865" y="2247351"/>
            <a:ext cx="1087498" cy="1015663"/>
          </a:xfrm>
          <a:prstGeom prst="rect">
            <a:avLst/>
          </a:prstGeom>
          <a:noFill/>
        </p:spPr>
        <p:txBody>
          <a:bodyPr wrap="square" rtlCol="0">
            <a:spAutoFit/>
          </a:bodyPr>
          <a:lstStyle/>
          <a:p>
            <a:pPr algn="ctr"/>
            <a:r>
              <a:rPr lang="en-US" sz="6000">
                <a:ln>
                  <a:solidFill>
                    <a:schemeClr val="tx1"/>
                  </a:solidFill>
                </a:ln>
                <a:solidFill>
                  <a:srgbClr val="FFC000"/>
                </a:solidFill>
                <a:latin typeface="Amasis MT Pro Black" panose="02040A04050005020304" pitchFamily="18" charset="0"/>
              </a:rPr>
              <a:t>2</a:t>
            </a:r>
          </a:p>
        </p:txBody>
      </p:sp>
      <p:grpSp>
        <p:nvGrpSpPr>
          <p:cNvPr id="19" name="Group 18">
            <a:extLst>
              <a:ext uri="{FF2B5EF4-FFF2-40B4-BE49-F238E27FC236}">
                <a16:creationId xmlns:a16="http://schemas.microsoft.com/office/drawing/2014/main" id="{B3879DDD-70A4-9BE9-4242-F266F78B7D4A}"/>
              </a:ext>
              <a:ext uri="{C183D7F6-B498-43B3-948B-1728B52AA6E4}">
                <adec:decorative xmlns:adec="http://schemas.microsoft.com/office/drawing/2017/decorative" val="1"/>
              </a:ext>
            </a:extLst>
          </p:cNvPr>
          <p:cNvGrpSpPr/>
          <p:nvPr/>
        </p:nvGrpSpPr>
        <p:grpSpPr>
          <a:xfrm>
            <a:off x="5230990" y="2221265"/>
            <a:ext cx="6215686" cy="1073007"/>
            <a:chOff x="4742120" y="-181856"/>
            <a:chExt cx="6717569" cy="1073007"/>
          </a:xfrm>
        </p:grpSpPr>
        <p:sp>
          <p:nvSpPr>
            <p:cNvPr id="20" name="Rectangle 19">
              <a:extLst>
                <a:ext uri="{FF2B5EF4-FFF2-40B4-BE49-F238E27FC236}">
                  <a16:creationId xmlns:a16="http://schemas.microsoft.com/office/drawing/2014/main" id="{C0357899-33D2-3A8C-2019-285B61BC1E58}"/>
                </a:ext>
              </a:extLst>
            </p:cNvPr>
            <p:cNvSpPr/>
            <p:nvPr/>
          </p:nvSpPr>
          <p:spPr>
            <a:xfrm>
              <a:off x="5415149" y="-55145"/>
              <a:ext cx="6044540" cy="8517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CB0835D-0E81-B166-779B-72834A6F2B00}"/>
                </a:ext>
              </a:extLst>
            </p:cNvPr>
            <p:cNvSpPr/>
            <p:nvPr/>
          </p:nvSpPr>
          <p:spPr>
            <a:xfrm>
              <a:off x="4742120" y="-181856"/>
              <a:ext cx="1175308" cy="1073007"/>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ln>
                    <a:solidFill>
                      <a:schemeClr val="tx1"/>
                    </a:solidFill>
                  </a:ln>
                  <a:solidFill>
                    <a:srgbClr val="FFC000"/>
                  </a:solidFill>
                  <a:latin typeface="Amasis MT Pro Black" panose="02040A04050005020304" pitchFamily="18" charset="0"/>
                </a:rPr>
                <a:t>2</a:t>
              </a:r>
            </a:p>
          </p:txBody>
        </p:sp>
      </p:grpSp>
      <p:sp>
        <p:nvSpPr>
          <p:cNvPr id="9" name="TextBox 8">
            <a:extLst>
              <a:ext uri="{FF2B5EF4-FFF2-40B4-BE49-F238E27FC236}">
                <a16:creationId xmlns:a16="http://schemas.microsoft.com/office/drawing/2014/main" id="{5AE748D0-4548-FF37-923A-6204DCF0FA47}"/>
              </a:ext>
            </a:extLst>
          </p:cNvPr>
          <p:cNvSpPr txBox="1"/>
          <p:nvPr/>
        </p:nvSpPr>
        <p:spPr>
          <a:xfrm>
            <a:off x="5202865" y="3548404"/>
            <a:ext cx="1087498" cy="1015663"/>
          </a:xfrm>
          <a:prstGeom prst="rect">
            <a:avLst/>
          </a:prstGeom>
          <a:noFill/>
        </p:spPr>
        <p:txBody>
          <a:bodyPr wrap="square" rtlCol="0">
            <a:spAutoFit/>
          </a:bodyPr>
          <a:lstStyle/>
          <a:p>
            <a:pPr algn="ctr"/>
            <a:r>
              <a:rPr lang="en-US" sz="6000">
                <a:ln>
                  <a:solidFill>
                    <a:schemeClr val="tx1"/>
                  </a:solidFill>
                </a:ln>
                <a:solidFill>
                  <a:srgbClr val="FFFF00"/>
                </a:solidFill>
                <a:latin typeface="Amasis MT Pro Black" panose="02040A04050005020304" pitchFamily="18" charset="0"/>
              </a:rPr>
              <a:t>3</a:t>
            </a:r>
          </a:p>
        </p:txBody>
      </p:sp>
      <p:grpSp>
        <p:nvGrpSpPr>
          <p:cNvPr id="22" name="Group 21">
            <a:extLst>
              <a:ext uri="{FF2B5EF4-FFF2-40B4-BE49-F238E27FC236}">
                <a16:creationId xmlns:a16="http://schemas.microsoft.com/office/drawing/2014/main" id="{0E78D109-47D6-9652-E607-6CB8755AF5A4}"/>
              </a:ext>
              <a:ext uri="{C183D7F6-B498-43B3-948B-1728B52AA6E4}">
                <adec:decorative xmlns:adec="http://schemas.microsoft.com/office/drawing/2017/decorative" val="1"/>
              </a:ext>
            </a:extLst>
          </p:cNvPr>
          <p:cNvGrpSpPr/>
          <p:nvPr/>
        </p:nvGrpSpPr>
        <p:grpSpPr>
          <a:xfrm>
            <a:off x="5234685" y="3519945"/>
            <a:ext cx="6228656" cy="1073007"/>
            <a:chOff x="4742119" y="-143348"/>
            <a:chExt cx="6717570" cy="1073007"/>
          </a:xfrm>
        </p:grpSpPr>
        <p:sp>
          <p:nvSpPr>
            <p:cNvPr id="23" name="Rectangle 22">
              <a:extLst>
                <a:ext uri="{FF2B5EF4-FFF2-40B4-BE49-F238E27FC236}">
                  <a16:creationId xmlns:a16="http://schemas.microsoft.com/office/drawing/2014/main" id="{977E7878-5403-202E-C099-59124FB4F60F}"/>
                </a:ext>
              </a:extLst>
            </p:cNvPr>
            <p:cNvSpPr/>
            <p:nvPr/>
          </p:nvSpPr>
          <p:spPr>
            <a:xfrm>
              <a:off x="5415149" y="-55145"/>
              <a:ext cx="6044540" cy="8517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0752026-3042-B38E-C5A9-901BB652FEC3}"/>
                </a:ext>
              </a:extLst>
            </p:cNvPr>
            <p:cNvSpPr/>
            <p:nvPr/>
          </p:nvSpPr>
          <p:spPr>
            <a:xfrm>
              <a:off x="4742119" y="-143348"/>
              <a:ext cx="1143708" cy="1073007"/>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ln>
                    <a:solidFill>
                      <a:schemeClr val="tx1"/>
                    </a:solidFill>
                  </a:ln>
                  <a:solidFill>
                    <a:srgbClr val="FFFF00"/>
                  </a:solidFill>
                  <a:latin typeface="Amasis MT Pro Black" panose="02040A04050005020304" pitchFamily="18" charset="0"/>
                </a:rPr>
                <a:t>3</a:t>
              </a:r>
              <a:endParaRPr lang="en-US" sz="6000"/>
            </a:p>
          </p:txBody>
        </p:sp>
      </p:grpSp>
      <p:sp>
        <p:nvSpPr>
          <p:cNvPr id="12" name="TextBox 11">
            <a:extLst>
              <a:ext uri="{FF2B5EF4-FFF2-40B4-BE49-F238E27FC236}">
                <a16:creationId xmlns:a16="http://schemas.microsoft.com/office/drawing/2014/main" id="{CFF1E116-9B4D-050C-BAE8-FC576DD35FAF}"/>
              </a:ext>
            </a:extLst>
          </p:cNvPr>
          <p:cNvSpPr txBox="1"/>
          <p:nvPr/>
        </p:nvSpPr>
        <p:spPr>
          <a:xfrm>
            <a:off x="4720558" y="4838696"/>
            <a:ext cx="1087498" cy="1015663"/>
          </a:xfrm>
          <a:prstGeom prst="rect">
            <a:avLst/>
          </a:prstGeom>
          <a:noFill/>
        </p:spPr>
        <p:txBody>
          <a:bodyPr wrap="square" rtlCol="0">
            <a:spAutoFit/>
          </a:bodyPr>
          <a:lstStyle/>
          <a:p>
            <a:pPr algn="ctr"/>
            <a:r>
              <a:rPr lang="en-US" sz="6000">
                <a:ln>
                  <a:solidFill>
                    <a:schemeClr val="tx1"/>
                  </a:solidFill>
                </a:ln>
                <a:solidFill>
                  <a:srgbClr val="92D050"/>
                </a:solidFill>
                <a:latin typeface="Amasis MT Pro Black" panose="02040A04050005020304" pitchFamily="18" charset="0"/>
              </a:rPr>
              <a:t>4</a:t>
            </a:r>
          </a:p>
        </p:txBody>
      </p:sp>
      <p:grpSp>
        <p:nvGrpSpPr>
          <p:cNvPr id="25" name="Group 24">
            <a:extLst>
              <a:ext uri="{FF2B5EF4-FFF2-40B4-BE49-F238E27FC236}">
                <a16:creationId xmlns:a16="http://schemas.microsoft.com/office/drawing/2014/main" id="{6DF6DFEE-2428-8B06-D912-A34BB2272702}"/>
              </a:ext>
              <a:ext uri="{C183D7F6-B498-43B3-948B-1728B52AA6E4}">
                <adec:decorative xmlns:adec="http://schemas.microsoft.com/office/drawing/2017/decorative" val="1"/>
              </a:ext>
            </a:extLst>
          </p:cNvPr>
          <p:cNvGrpSpPr/>
          <p:nvPr/>
        </p:nvGrpSpPr>
        <p:grpSpPr>
          <a:xfrm>
            <a:off x="4744310" y="4779427"/>
            <a:ext cx="6739131" cy="1073007"/>
            <a:chOff x="4742120" y="-181856"/>
            <a:chExt cx="6717569" cy="1073007"/>
          </a:xfrm>
        </p:grpSpPr>
        <p:sp>
          <p:nvSpPr>
            <p:cNvPr id="26" name="Rectangle 25">
              <a:extLst>
                <a:ext uri="{FF2B5EF4-FFF2-40B4-BE49-F238E27FC236}">
                  <a16:creationId xmlns:a16="http://schemas.microsoft.com/office/drawing/2014/main" id="{76514F60-7402-9E08-A9DD-47BC0C8DAB40}"/>
                </a:ext>
              </a:extLst>
            </p:cNvPr>
            <p:cNvSpPr/>
            <p:nvPr/>
          </p:nvSpPr>
          <p:spPr>
            <a:xfrm>
              <a:off x="5415149" y="-55145"/>
              <a:ext cx="6044540" cy="8517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26EA23C-CD2D-D648-4FC2-3792297E3886}"/>
                </a:ext>
              </a:extLst>
            </p:cNvPr>
            <p:cNvSpPr/>
            <p:nvPr/>
          </p:nvSpPr>
          <p:spPr>
            <a:xfrm>
              <a:off x="4742120" y="-181856"/>
              <a:ext cx="1065936" cy="1073007"/>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ln>
                    <a:solidFill>
                      <a:schemeClr val="tx1"/>
                    </a:solidFill>
                  </a:ln>
                  <a:solidFill>
                    <a:srgbClr val="92D050"/>
                  </a:solidFill>
                  <a:latin typeface="Amasis MT Pro Black" panose="02040A04050005020304" pitchFamily="18" charset="0"/>
                </a:rPr>
                <a:t>4</a:t>
              </a:r>
              <a:endParaRPr lang="en-US" sz="6000"/>
            </a:p>
          </p:txBody>
        </p:sp>
      </p:grpSp>
      <p:sp>
        <p:nvSpPr>
          <p:cNvPr id="4" name="Slide Number Placeholder 3">
            <a:extLst>
              <a:ext uri="{FF2B5EF4-FFF2-40B4-BE49-F238E27FC236}">
                <a16:creationId xmlns:a16="http://schemas.microsoft.com/office/drawing/2014/main" id="{C27AD2FF-20FE-AAC8-5E07-F4F839E6CC5E}"/>
              </a:ext>
            </a:extLst>
          </p:cNvPr>
          <p:cNvSpPr>
            <a:spLocks noGrp="1"/>
          </p:cNvSpPr>
          <p:nvPr>
            <p:ph type="sldNum" sz="quarter" idx="12"/>
          </p:nvPr>
        </p:nvSpPr>
        <p:spPr>
          <a:xfrm>
            <a:off x="8610600" y="6356350"/>
            <a:ext cx="2743200" cy="365125"/>
          </a:xfrm>
        </p:spPr>
        <p:txBody>
          <a:bodyPr>
            <a:normAutofit/>
          </a:bodyPr>
          <a:lstStyle/>
          <a:p>
            <a:pPr>
              <a:spcAft>
                <a:spcPts val="600"/>
              </a:spcAft>
            </a:pPr>
            <a:fld id="{5267E680-71FF-44DA-8726-CE9EC60570B4}" type="slidenum">
              <a:rPr lang="en-US" smtClean="0"/>
              <a:pPr>
                <a:spcAft>
                  <a:spcPts val="600"/>
                </a:spcAft>
              </a:pPr>
              <a:t>33</a:t>
            </a:fld>
            <a:endParaRPr lang="en-US"/>
          </a:p>
        </p:txBody>
      </p:sp>
    </p:spTree>
    <p:extLst>
      <p:ext uri="{BB962C8B-B14F-4D97-AF65-F5344CB8AC3E}">
        <p14:creationId xmlns:p14="http://schemas.microsoft.com/office/powerpoint/2010/main" val="2897274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71FF2-F984-63B5-E178-EA55A7B62785}"/>
              </a:ext>
            </a:extLst>
          </p:cNvPr>
          <p:cNvSpPr>
            <a:spLocks noGrp="1"/>
          </p:cNvSpPr>
          <p:nvPr>
            <p:ph type="title"/>
          </p:nvPr>
        </p:nvSpPr>
        <p:spPr>
          <a:xfrm>
            <a:off x="215900" y="935726"/>
            <a:ext cx="12166600" cy="1235974"/>
          </a:xfrm>
        </p:spPr>
        <p:txBody>
          <a:bodyPr/>
          <a:lstStyle/>
          <a:p>
            <a:r>
              <a:rPr lang="en-US" sz="4000">
                <a:latin typeface="Amasis MT Pro Black" panose="02040A04050005020304" pitchFamily="18" charset="0"/>
              </a:rPr>
              <a:t>Example 1 - Components of a good suggestion</a:t>
            </a:r>
          </a:p>
        </p:txBody>
      </p:sp>
      <p:sp>
        <p:nvSpPr>
          <p:cNvPr id="5" name="TextBox 4">
            <a:extLst>
              <a:ext uri="{FF2B5EF4-FFF2-40B4-BE49-F238E27FC236}">
                <a16:creationId xmlns:a16="http://schemas.microsoft.com/office/drawing/2014/main" id="{73C1FD77-F7F8-8518-4718-FABF553FFE0E}"/>
              </a:ext>
            </a:extLst>
          </p:cNvPr>
          <p:cNvSpPr txBox="1"/>
          <p:nvPr/>
        </p:nvSpPr>
        <p:spPr>
          <a:xfrm>
            <a:off x="279399" y="1828800"/>
            <a:ext cx="7035801" cy="4832092"/>
          </a:xfrm>
          <a:prstGeom prst="rect">
            <a:avLst/>
          </a:prstGeom>
          <a:noFill/>
        </p:spPr>
        <p:txBody>
          <a:bodyPr wrap="square" rtlCol="0">
            <a:spAutoFit/>
          </a:bodyPr>
          <a:lstStyle/>
          <a:p>
            <a:r>
              <a:rPr lang="en-US" sz="2800" b="0" i="0">
                <a:solidFill>
                  <a:srgbClr val="000000"/>
                </a:solidFill>
                <a:effectLst/>
                <a:latin typeface="Times New Roman" panose="02020603050405020304" pitchFamily="18" charset="0"/>
              </a:rPr>
              <a:t>The low rate of species level identification in intercepted materials supports our suggestion that molecular methods and updated identification tools should be employed to increase identification rates at ports of entry as well as in domestic surveys (i.e. CAPS), allowing USDA, state agencies, and other stakeholders to take more scientifically sound quarantine and control measures and ultimately expedite the movement of cargo and improve the quality of the surveys domestically.</a:t>
            </a:r>
            <a:endParaRPr lang="en-US" sz="2800"/>
          </a:p>
        </p:txBody>
      </p:sp>
      <p:sp>
        <p:nvSpPr>
          <p:cNvPr id="9" name="Rectangle 8" descr="Yellow box emphasizing the area of a suggestion that contains a good example of detailed background to justify the need for the work proposed in a suggestion.">
            <a:extLst>
              <a:ext uri="{FF2B5EF4-FFF2-40B4-BE49-F238E27FC236}">
                <a16:creationId xmlns:a16="http://schemas.microsoft.com/office/drawing/2014/main" id="{5D384352-C55C-3DD5-AD50-0A2813E8AF08}"/>
              </a:ext>
            </a:extLst>
          </p:cNvPr>
          <p:cNvSpPr/>
          <p:nvPr/>
        </p:nvSpPr>
        <p:spPr>
          <a:xfrm>
            <a:off x="279399" y="1839433"/>
            <a:ext cx="6845300" cy="260350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descr="Yellow box with text and the number 3 emphasizing the detailed background information that justifies the need for the work.">
            <a:extLst>
              <a:ext uri="{FF2B5EF4-FFF2-40B4-BE49-F238E27FC236}">
                <a16:creationId xmlns:a16="http://schemas.microsoft.com/office/drawing/2014/main" id="{3E7B1B8F-5A8B-AD36-2A61-BD9779C677B4}"/>
              </a:ext>
            </a:extLst>
          </p:cNvPr>
          <p:cNvGrpSpPr/>
          <p:nvPr/>
        </p:nvGrpSpPr>
        <p:grpSpPr>
          <a:xfrm>
            <a:off x="7955966" y="1782058"/>
            <a:ext cx="4185600" cy="2001802"/>
            <a:chOff x="7955966" y="1782058"/>
            <a:chExt cx="4185600" cy="2001802"/>
          </a:xfrm>
        </p:grpSpPr>
        <p:sp>
          <p:nvSpPr>
            <p:cNvPr id="7" name="Callout: Line with Border and Accent Bar 6" descr="Yellow box with text emphasizing the detailed background information that justifies the need for the work.">
              <a:extLst>
                <a:ext uri="{FF2B5EF4-FFF2-40B4-BE49-F238E27FC236}">
                  <a16:creationId xmlns:a16="http://schemas.microsoft.com/office/drawing/2014/main" id="{C10A8880-C332-62C3-9937-418C57D2C770}"/>
                </a:ext>
              </a:extLst>
            </p:cNvPr>
            <p:cNvSpPr/>
            <p:nvPr/>
          </p:nvSpPr>
          <p:spPr>
            <a:xfrm>
              <a:off x="7955966" y="1972687"/>
              <a:ext cx="3244407" cy="1811173"/>
            </a:xfrm>
            <a:prstGeom prst="accentBorderCallout1">
              <a:avLst>
                <a:gd name="adj1" fmla="val 20948"/>
                <a:gd name="adj2" fmla="val -4229"/>
                <a:gd name="adj3" fmla="val 49495"/>
                <a:gd name="adj4" fmla="val -25705"/>
              </a:avLst>
            </a:prstGeom>
            <a:solidFill>
              <a:srgbClr val="FFFF66"/>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Avenir Next LT Pro Demi" panose="020B0704020202020204" pitchFamily="34" charset="0"/>
                </a:rPr>
                <a:t>Detailed background information to justify the need for the work</a:t>
              </a:r>
            </a:p>
          </p:txBody>
        </p:sp>
        <p:sp>
          <p:nvSpPr>
            <p:cNvPr id="3" name="TextBox 2">
              <a:extLst>
                <a:ext uri="{FF2B5EF4-FFF2-40B4-BE49-F238E27FC236}">
                  <a16:creationId xmlns:a16="http://schemas.microsoft.com/office/drawing/2014/main" id="{CCD05B65-6ACD-213B-61EA-A634F8744E78}"/>
                </a:ext>
              </a:extLst>
            </p:cNvPr>
            <p:cNvSpPr txBox="1"/>
            <p:nvPr/>
          </p:nvSpPr>
          <p:spPr>
            <a:xfrm>
              <a:off x="11054068" y="1782058"/>
              <a:ext cx="1087498" cy="1015663"/>
            </a:xfrm>
            <a:prstGeom prst="rect">
              <a:avLst/>
            </a:prstGeom>
            <a:noFill/>
          </p:spPr>
          <p:txBody>
            <a:bodyPr wrap="square" rtlCol="0">
              <a:spAutoFit/>
            </a:bodyPr>
            <a:lstStyle/>
            <a:p>
              <a:pPr algn="ctr"/>
              <a:r>
                <a:rPr lang="en-US" sz="6000">
                  <a:ln>
                    <a:solidFill>
                      <a:schemeClr val="tx1"/>
                    </a:solidFill>
                  </a:ln>
                  <a:solidFill>
                    <a:srgbClr val="FFFF00"/>
                  </a:solidFill>
                  <a:latin typeface="Amasis MT Pro Black" panose="02040A04050005020304" pitchFamily="18" charset="0"/>
                </a:rPr>
                <a:t>3</a:t>
              </a:r>
            </a:p>
          </p:txBody>
        </p:sp>
      </p:grpSp>
      <p:sp>
        <p:nvSpPr>
          <p:cNvPr id="10" name="Rectangle 9" descr="Green transparent box emphasizing wording in a suggestion that outlines the benefits that PPQ will gain from the research proposed in a suggestion.">
            <a:extLst>
              <a:ext uri="{FF2B5EF4-FFF2-40B4-BE49-F238E27FC236}">
                <a16:creationId xmlns:a16="http://schemas.microsoft.com/office/drawing/2014/main" id="{24C6864C-A091-9D8A-E254-D1D8A2F10693}"/>
              </a:ext>
            </a:extLst>
          </p:cNvPr>
          <p:cNvSpPr/>
          <p:nvPr/>
        </p:nvSpPr>
        <p:spPr>
          <a:xfrm>
            <a:off x="279398" y="4513133"/>
            <a:ext cx="6845301" cy="2208342"/>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descr="A green rectangular box with the number 4 emphasizing text of the benefits that PPQ will gain from the research">
            <a:extLst>
              <a:ext uri="{FF2B5EF4-FFF2-40B4-BE49-F238E27FC236}">
                <a16:creationId xmlns:a16="http://schemas.microsoft.com/office/drawing/2014/main" id="{D19DC2B6-A256-4EA0-5004-B2C83155135B}"/>
              </a:ext>
            </a:extLst>
          </p:cNvPr>
          <p:cNvGrpSpPr/>
          <p:nvPr/>
        </p:nvGrpSpPr>
        <p:grpSpPr>
          <a:xfrm>
            <a:off x="8089900" y="4354550"/>
            <a:ext cx="3929026" cy="1811172"/>
            <a:chOff x="8089900" y="4354550"/>
            <a:chExt cx="3929026" cy="1811172"/>
          </a:xfrm>
        </p:grpSpPr>
        <p:sp>
          <p:nvSpPr>
            <p:cNvPr id="8" name="Callout: Line with Border and Accent Bar 7">
              <a:extLst>
                <a:ext uri="{FF2B5EF4-FFF2-40B4-BE49-F238E27FC236}">
                  <a16:creationId xmlns:a16="http://schemas.microsoft.com/office/drawing/2014/main" id="{40341B06-ECDF-7BF9-DCF6-0C556C028459}"/>
                </a:ext>
              </a:extLst>
            </p:cNvPr>
            <p:cNvSpPr/>
            <p:nvPr/>
          </p:nvSpPr>
          <p:spPr>
            <a:xfrm>
              <a:off x="8089900" y="4354550"/>
              <a:ext cx="2964168" cy="1811172"/>
            </a:xfrm>
            <a:prstGeom prst="accentBorderCallout1">
              <a:avLst>
                <a:gd name="adj1" fmla="val 18750"/>
                <a:gd name="adj2" fmla="val -4229"/>
                <a:gd name="adj3" fmla="val 49659"/>
                <a:gd name="adj4" fmla="val -33064"/>
              </a:avLst>
            </a:prstGeom>
            <a:solidFill>
              <a:srgbClr val="C4E59F"/>
            </a:solid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tx1"/>
                  </a:solidFill>
                  <a:latin typeface="Avenir Next LT Pro Demi" panose="020B0704020202020204" pitchFamily="34" charset="0"/>
                </a:rPr>
                <a:t>Outlines the benefit(s) that PPQ will gain from the research</a:t>
              </a:r>
            </a:p>
          </p:txBody>
        </p:sp>
        <p:sp>
          <p:nvSpPr>
            <p:cNvPr id="6" name="TextBox 5">
              <a:extLst>
                <a:ext uri="{FF2B5EF4-FFF2-40B4-BE49-F238E27FC236}">
                  <a16:creationId xmlns:a16="http://schemas.microsoft.com/office/drawing/2014/main" id="{73BEA6ED-3715-493C-9675-7FE2480629B7}"/>
                </a:ext>
              </a:extLst>
            </p:cNvPr>
            <p:cNvSpPr txBox="1"/>
            <p:nvPr/>
          </p:nvSpPr>
          <p:spPr>
            <a:xfrm>
              <a:off x="10931428" y="4354550"/>
              <a:ext cx="1087498" cy="1015663"/>
            </a:xfrm>
            <a:prstGeom prst="rect">
              <a:avLst/>
            </a:prstGeom>
            <a:noFill/>
          </p:spPr>
          <p:txBody>
            <a:bodyPr wrap="square" rtlCol="0">
              <a:spAutoFit/>
            </a:bodyPr>
            <a:lstStyle/>
            <a:p>
              <a:pPr algn="ctr"/>
              <a:r>
                <a:rPr lang="en-US" sz="6000">
                  <a:ln>
                    <a:solidFill>
                      <a:schemeClr val="tx1"/>
                    </a:solidFill>
                  </a:ln>
                  <a:solidFill>
                    <a:srgbClr val="92D050"/>
                  </a:solidFill>
                  <a:latin typeface="Amasis MT Pro Black" panose="02040A04050005020304" pitchFamily="18" charset="0"/>
                </a:rPr>
                <a:t>4</a:t>
              </a:r>
            </a:p>
          </p:txBody>
        </p:sp>
      </p:grpSp>
      <p:sp>
        <p:nvSpPr>
          <p:cNvPr id="4" name="Slide Number Placeholder 3">
            <a:extLst>
              <a:ext uri="{FF2B5EF4-FFF2-40B4-BE49-F238E27FC236}">
                <a16:creationId xmlns:a16="http://schemas.microsoft.com/office/drawing/2014/main" id="{817DA30C-2EEA-D017-B8F5-5AFC2C1DD6E1}"/>
              </a:ext>
            </a:extLst>
          </p:cNvPr>
          <p:cNvSpPr>
            <a:spLocks noGrp="1"/>
          </p:cNvSpPr>
          <p:nvPr>
            <p:ph type="sldNum" sz="quarter" idx="12"/>
          </p:nvPr>
        </p:nvSpPr>
        <p:spPr/>
        <p:txBody>
          <a:bodyPr/>
          <a:lstStyle/>
          <a:p>
            <a:fld id="{5267E680-71FF-44DA-8726-CE9EC60570B4}" type="slidenum">
              <a:rPr lang="en-US" smtClean="0"/>
              <a:t>34</a:t>
            </a:fld>
            <a:endParaRPr lang="en-US"/>
          </a:p>
        </p:txBody>
      </p:sp>
    </p:spTree>
    <p:extLst>
      <p:ext uri="{BB962C8B-B14F-4D97-AF65-F5344CB8AC3E}">
        <p14:creationId xmlns:p14="http://schemas.microsoft.com/office/powerpoint/2010/main" val="2384569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68ACB3-2282-3E62-B6C6-54CFBF1B9F5B}"/>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848F54B-8B94-DF69-082B-AFCBAA99A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5A119F-7173-F2F9-20F2-9BE01649CAD8}"/>
              </a:ext>
            </a:extLst>
          </p:cNvPr>
          <p:cNvSpPr>
            <a:spLocks noGrp="1"/>
          </p:cNvSpPr>
          <p:nvPr>
            <p:ph type="title"/>
          </p:nvPr>
        </p:nvSpPr>
        <p:spPr>
          <a:xfrm>
            <a:off x="635000" y="640823"/>
            <a:ext cx="3418659" cy="5583148"/>
          </a:xfrm>
        </p:spPr>
        <p:txBody>
          <a:bodyPr lIns="91440" tIns="45720" rIns="91440" bIns="45720" anchor="ctr">
            <a:normAutofit/>
          </a:bodyPr>
          <a:lstStyle/>
          <a:p>
            <a:r>
              <a:rPr lang="en-US" sz="3800">
                <a:latin typeface="Amasis MT Pro Black"/>
              </a:rPr>
              <a:t>Components of a Good Suggestion (2 of 2)</a:t>
            </a:r>
          </a:p>
        </p:txBody>
      </p:sp>
      <p:sp>
        <p:nvSpPr>
          <p:cNvPr id="15" name="sketch line">
            <a:extLst>
              <a:ext uri="{FF2B5EF4-FFF2-40B4-BE49-F238E27FC236}">
                <a16:creationId xmlns:a16="http://schemas.microsoft.com/office/drawing/2014/main" id="{AF3FCF9D-0400-DEC1-9BA3-85B5DC042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2" descr="Artwork represents a list of components that make up a good suggestion in 4 independent tiles labeled 5-8.">
            <a:extLst>
              <a:ext uri="{FF2B5EF4-FFF2-40B4-BE49-F238E27FC236}">
                <a16:creationId xmlns:a16="http://schemas.microsoft.com/office/drawing/2014/main" id="{A0D494D6-7B7D-73FF-4F5A-D2419D74F35E}"/>
              </a:ext>
            </a:extLst>
          </p:cNvPr>
          <p:cNvGraphicFramePr>
            <a:graphicFrameLocks noGrp="1"/>
          </p:cNvGraphicFramePr>
          <p:nvPr>
            <p:ph idx="1"/>
            <p:extLst>
              <p:ext uri="{D42A27DB-BD31-4B8C-83A1-F6EECF244321}">
                <p14:modId xmlns:p14="http://schemas.microsoft.com/office/powerpoint/2010/main" val="295232119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D7A8E55-F1F9-01AF-C348-573A01C4D3DE}"/>
              </a:ext>
            </a:extLst>
          </p:cNvPr>
          <p:cNvSpPr txBox="1"/>
          <p:nvPr/>
        </p:nvSpPr>
        <p:spPr>
          <a:xfrm>
            <a:off x="4742121" y="946298"/>
            <a:ext cx="1087498" cy="1015663"/>
          </a:xfrm>
          <a:prstGeom prst="rect">
            <a:avLst/>
          </a:prstGeom>
          <a:noFill/>
        </p:spPr>
        <p:txBody>
          <a:bodyPr wrap="square" rtlCol="0">
            <a:spAutoFit/>
          </a:bodyPr>
          <a:lstStyle/>
          <a:p>
            <a:pPr algn="ctr"/>
            <a:r>
              <a:rPr lang="en-US" sz="6000">
                <a:ln>
                  <a:solidFill>
                    <a:schemeClr val="tx1"/>
                  </a:solidFill>
                </a:ln>
                <a:solidFill>
                  <a:srgbClr val="00B050"/>
                </a:solidFill>
                <a:latin typeface="Amasis MT Pro Black" panose="02040A04050005020304" pitchFamily="18" charset="0"/>
              </a:rPr>
              <a:t>5</a:t>
            </a:r>
          </a:p>
        </p:txBody>
      </p:sp>
      <p:grpSp>
        <p:nvGrpSpPr>
          <p:cNvPr id="9" name="Group 8">
            <a:extLst>
              <a:ext uri="{FF2B5EF4-FFF2-40B4-BE49-F238E27FC236}">
                <a16:creationId xmlns:a16="http://schemas.microsoft.com/office/drawing/2014/main" id="{8BFCA0EC-AE82-4A9A-3124-C66AE8D42D1B}"/>
              </a:ext>
              <a:ext uri="{C183D7F6-B498-43B3-948B-1728B52AA6E4}">
                <adec:decorative xmlns:adec="http://schemas.microsoft.com/office/drawing/2017/decorative" val="1"/>
              </a:ext>
            </a:extLst>
          </p:cNvPr>
          <p:cNvGrpSpPr/>
          <p:nvPr/>
        </p:nvGrpSpPr>
        <p:grpSpPr>
          <a:xfrm>
            <a:off x="4727634" y="939888"/>
            <a:ext cx="6717569" cy="1073007"/>
            <a:chOff x="4742120" y="-181856"/>
            <a:chExt cx="6717569" cy="1073007"/>
          </a:xfrm>
        </p:grpSpPr>
        <p:sp>
          <p:nvSpPr>
            <p:cNvPr id="10" name="Rectangle 9">
              <a:extLst>
                <a:ext uri="{FF2B5EF4-FFF2-40B4-BE49-F238E27FC236}">
                  <a16:creationId xmlns:a16="http://schemas.microsoft.com/office/drawing/2014/main" id="{E5B86E62-1AD6-3F35-CB2E-D71F0FDFB107}"/>
                </a:ext>
              </a:extLst>
            </p:cNvPr>
            <p:cNvSpPr/>
            <p:nvPr/>
          </p:nvSpPr>
          <p:spPr>
            <a:xfrm>
              <a:off x="5415149" y="-55145"/>
              <a:ext cx="6044540" cy="8517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BD1D6A1-3680-6281-07F6-ADA2662BA58C}"/>
                </a:ext>
              </a:extLst>
            </p:cNvPr>
            <p:cNvSpPr/>
            <p:nvPr/>
          </p:nvSpPr>
          <p:spPr>
            <a:xfrm>
              <a:off x="4742120" y="-181856"/>
              <a:ext cx="1065936" cy="1073007"/>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ln>
                    <a:solidFill>
                      <a:schemeClr val="tx1"/>
                    </a:solidFill>
                  </a:ln>
                  <a:solidFill>
                    <a:srgbClr val="00B050"/>
                  </a:solidFill>
                  <a:latin typeface="Amasis MT Pro Black" panose="02040A04050005020304" pitchFamily="18" charset="0"/>
                </a:rPr>
                <a:t>5</a:t>
              </a:r>
            </a:p>
          </p:txBody>
        </p:sp>
      </p:grpSp>
      <p:sp>
        <p:nvSpPr>
          <p:cNvPr id="5" name="TextBox 4">
            <a:extLst>
              <a:ext uri="{FF2B5EF4-FFF2-40B4-BE49-F238E27FC236}">
                <a16:creationId xmlns:a16="http://schemas.microsoft.com/office/drawing/2014/main" id="{766244C8-F137-33CB-1D29-20051689EE7F}"/>
              </a:ext>
            </a:extLst>
          </p:cNvPr>
          <p:cNvSpPr txBox="1"/>
          <p:nvPr/>
        </p:nvSpPr>
        <p:spPr>
          <a:xfrm>
            <a:off x="5202865" y="2247351"/>
            <a:ext cx="1087498" cy="1015663"/>
          </a:xfrm>
          <a:prstGeom prst="rect">
            <a:avLst/>
          </a:prstGeom>
          <a:noFill/>
        </p:spPr>
        <p:txBody>
          <a:bodyPr wrap="square" rtlCol="0">
            <a:spAutoFit/>
          </a:bodyPr>
          <a:lstStyle/>
          <a:p>
            <a:pPr algn="ctr"/>
            <a:r>
              <a:rPr lang="en-US" sz="6000">
                <a:ln>
                  <a:solidFill>
                    <a:schemeClr val="tx1"/>
                  </a:solidFill>
                </a:ln>
                <a:solidFill>
                  <a:srgbClr val="00B0F0"/>
                </a:solidFill>
                <a:latin typeface="Amasis MT Pro Black" panose="02040A04050005020304" pitchFamily="18" charset="0"/>
              </a:rPr>
              <a:t>6</a:t>
            </a:r>
          </a:p>
        </p:txBody>
      </p:sp>
      <p:grpSp>
        <p:nvGrpSpPr>
          <p:cNvPr id="12" name="Group 11">
            <a:extLst>
              <a:ext uri="{FF2B5EF4-FFF2-40B4-BE49-F238E27FC236}">
                <a16:creationId xmlns:a16="http://schemas.microsoft.com/office/drawing/2014/main" id="{D7D8DE56-DA92-6713-FE56-C2E8FB7CB224}"/>
              </a:ext>
              <a:ext uri="{C183D7F6-B498-43B3-948B-1728B52AA6E4}">
                <adec:decorative xmlns:adec="http://schemas.microsoft.com/office/drawing/2017/decorative" val="1"/>
              </a:ext>
            </a:extLst>
          </p:cNvPr>
          <p:cNvGrpSpPr/>
          <p:nvPr/>
        </p:nvGrpSpPr>
        <p:grpSpPr>
          <a:xfrm>
            <a:off x="5233723" y="2217189"/>
            <a:ext cx="6240002" cy="1073007"/>
            <a:chOff x="4742120" y="-181856"/>
            <a:chExt cx="6240002" cy="1073007"/>
          </a:xfrm>
        </p:grpSpPr>
        <p:sp>
          <p:nvSpPr>
            <p:cNvPr id="13" name="Rectangle 12">
              <a:extLst>
                <a:ext uri="{FF2B5EF4-FFF2-40B4-BE49-F238E27FC236}">
                  <a16:creationId xmlns:a16="http://schemas.microsoft.com/office/drawing/2014/main" id="{ED19C021-3AE6-B890-3FAE-F6ECE6C306BD}"/>
                </a:ext>
              </a:extLst>
            </p:cNvPr>
            <p:cNvSpPr/>
            <p:nvPr/>
          </p:nvSpPr>
          <p:spPr>
            <a:xfrm>
              <a:off x="5415149" y="-55145"/>
              <a:ext cx="5566973" cy="8517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2F8540D-97CA-55F1-6BEE-A1516F16EB10}"/>
                </a:ext>
              </a:extLst>
            </p:cNvPr>
            <p:cNvSpPr/>
            <p:nvPr/>
          </p:nvSpPr>
          <p:spPr>
            <a:xfrm>
              <a:off x="4742120" y="-181856"/>
              <a:ext cx="1065936" cy="1073007"/>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ln>
                    <a:solidFill>
                      <a:schemeClr val="tx1"/>
                    </a:solidFill>
                  </a:ln>
                  <a:solidFill>
                    <a:srgbClr val="00B0F0"/>
                  </a:solidFill>
                  <a:latin typeface="Amasis MT Pro Black" panose="02040A04050005020304" pitchFamily="18" charset="0"/>
                </a:rPr>
                <a:t>6</a:t>
              </a:r>
            </a:p>
          </p:txBody>
        </p:sp>
      </p:grpSp>
      <p:sp>
        <p:nvSpPr>
          <p:cNvPr id="7" name="TextBox 6">
            <a:extLst>
              <a:ext uri="{FF2B5EF4-FFF2-40B4-BE49-F238E27FC236}">
                <a16:creationId xmlns:a16="http://schemas.microsoft.com/office/drawing/2014/main" id="{2B05568C-13D7-EFD2-CCF7-25F329F8B406}"/>
              </a:ext>
            </a:extLst>
          </p:cNvPr>
          <p:cNvSpPr txBox="1"/>
          <p:nvPr/>
        </p:nvSpPr>
        <p:spPr>
          <a:xfrm>
            <a:off x="5202865" y="3548404"/>
            <a:ext cx="1087498" cy="1015663"/>
          </a:xfrm>
          <a:prstGeom prst="rect">
            <a:avLst/>
          </a:prstGeom>
          <a:noFill/>
        </p:spPr>
        <p:txBody>
          <a:bodyPr wrap="square" rtlCol="0">
            <a:spAutoFit/>
          </a:bodyPr>
          <a:lstStyle/>
          <a:p>
            <a:pPr algn="ctr"/>
            <a:r>
              <a:rPr lang="en-US" sz="6000">
                <a:ln>
                  <a:solidFill>
                    <a:schemeClr val="tx1"/>
                  </a:solidFill>
                </a:ln>
                <a:solidFill>
                  <a:srgbClr val="0070C0"/>
                </a:solidFill>
                <a:latin typeface="Amasis MT Pro Black" panose="02040A04050005020304" pitchFamily="18" charset="0"/>
              </a:rPr>
              <a:t>7</a:t>
            </a:r>
          </a:p>
        </p:txBody>
      </p:sp>
      <p:grpSp>
        <p:nvGrpSpPr>
          <p:cNvPr id="17" name="Group 16">
            <a:extLst>
              <a:ext uri="{FF2B5EF4-FFF2-40B4-BE49-F238E27FC236}">
                <a16:creationId xmlns:a16="http://schemas.microsoft.com/office/drawing/2014/main" id="{192B5360-4456-8D1E-0F20-D46F9F4A9D86}"/>
              </a:ext>
              <a:ext uri="{C183D7F6-B498-43B3-948B-1728B52AA6E4}">
                <adec:decorative xmlns:adec="http://schemas.microsoft.com/office/drawing/2017/decorative" val="1"/>
              </a:ext>
            </a:extLst>
          </p:cNvPr>
          <p:cNvGrpSpPr/>
          <p:nvPr/>
        </p:nvGrpSpPr>
        <p:grpSpPr>
          <a:xfrm>
            <a:off x="5226574" y="3495062"/>
            <a:ext cx="6240002" cy="1073007"/>
            <a:chOff x="4742120" y="-181856"/>
            <a:chExt cx="6240002" cy="1073007"/>
          </a:xfrm>
        </p:grpSpPr>
        <p:sp>
          <p:nvSpPr>
            <p:cNvPr id="18" name="Rectangle 17">
              <a:extLst>
                <a:ext uri="{FF2B5EF4-FFF2-40B4-BE49-F238E27FC236}">
                  <a16:creationId xmlns:a16="http://schemas.microsoft.com/office/drawing/2014/main" id="{48F3B296-0DDC-973F-C212-633E87D0F633}"/>
                </a:ext>
              </a:extLst>
            </p:cNvPr>
            <p:cNvSpPr/>
            <p:nvPr/>
          </p:nvSpPr>
          <p:spPr>
            <a:xfrm>
              <a:off x="5415149" y="-55145"/>
              <a:ext cx="5566973" cy="8517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C876C8D-FDA0-0B87-5028-E07A4CC2AF8B}"/>
                </a:ext>
              </a:extLst>
            </p:cNvPr>
            <p:cNvSpPr/>
            <p:nvPr/>
          </p:nvSpPr>
          <p:spPr>
            <a:xfrm>
              <a:off x="4742120" y="-181856"/>
              <a:ext cx="1065936" cy="1073007"/>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ln>
                    <a:solidFill>
                      <a:schemeClr val="tx1"/>
                    </a:solidFill>
                  </a:ln>
                  <a:solidFill>
                    <a:srgbClr val="0070C0"/>
                  </a:solidFill>
                  <a:latin typeface="Amasis MT Pro Black" panose="02040A04050005020304" pitchFamily="18" charset="0"/>
                </a:rPr>
                <a:t>7</a:t>
              </a:r>
              <a:endParaRPr lang="en-US" sz="6000"/>
            </a:p>
          </p:txBody>
        </p:sp>
      </p:grpSp>
      <p:sp>
        <p:nvSpPr>
          <p:cNvPr id="8" name="TextBox 7">
            <a:extLst>
              <a:ext uri="{FF2B5EF4-FFF2-40B4-BE49-F238E27FC236}">
                <a16:creationId xmlns:a16="http://schemas.microsoft.com/office/drawing/2014/main" id="{66258CE8-39BD-8691-996B-7F6C0EF9B706}"/>
              </a:ext>
            </a:extLst>
          </p:cNvPr>
          <p:cNvSpPr txBox="1"/>
          <p:nvPr/>
        </p:nvSpPr>
        <p:spPr>
          <a:xfrm>
            <a:off x="4720558" y="4838696"/>
            <a:ext cx="1087498" cy="1015663"/>
          </a:xfrm>
          <a:prstGeom prst="rect">
            <a:avLst/>
          </a:prstGeom>
          <a:noFill/>
        </p:spPr>
        <p:txBody>
          <a:bodyPr wrap="square" rtlCol="0">
            <a:spAutoFit/>
          </a:bodyPr>
          <a:lstStyle/>
          <a:p>
            <a:pPr algn="ctr"/>
            <a:r>
              <a:rPr lang="en-US" sz="6000">
                <a:ln>
                  <a:solidFill>
                    <a:schemeClr val="tx1"/>
                  </a:solidFill>
                </a:ln>
                <a:solidFill>
                  <a:srgbClr val="7030A0"/>
                </a:solidFill>
                <a:latin typeface="Amasis MT Pro Black" panose="02040A04050005020304" pitchFamily="18" charset="0"/>
              </a:rPr>
              <a:t>8</a:t>
            </a:r>
          </a:p>
        </p:txBody>
      </p:sp>
      <p:grpSp>
        <p:nvGrpSpPr>
          <p:cNvPr id="20" name="Group 19">
            <a:extLst>
              <a:ext uri="{FF2B5EF4-FFF2-40B4-BE49-F238E27FC236}">
                <a16:creationId xmlns:a16="http://schemas.microsoft.com/office/drawing/2014/main" id="{FC0AB9D5-7A01-7E3D-0E1B-4495F53D70CA}"/>
              </a:ext>
              <a:ext uri="{C183D7F6-B498-43B3-948B-1728B52AA6E4}">
                <adec:decorative xmlns:adec="http://schemas.microsoft.com/office/drawing/2017/decorative" val="1"/>
              </a:ext>
            </a:extLst>
          </p:cNvPr>
          <p:cNvGrpSpPr/>
          <p:nvPr/>
        </p:nvGrpSpPr>
        <p:grpSpPr>
          <a:xfrm>
            <a:off x="4745027" y="4780030"/>
            <a:ext cx="6803503" cy="1073007"/>
            <a:chOff x="4742120" y="-181856"/>
            <a:chExt cx="6717569" cy="1073007"/>
          </a:xfrm>
        </p:grpSpPr>
        <p:sp>
          <p:nvSpPr>
            <p:cNvPr id="21" name="Rectangle 20">
              <a:extLst>
                <a:ext uri="{FF2B5EF4-FFF2-40B4-BE49-F238E27FC236}">
                  <a16:creationId xmlns:a16="http://schemas.microsoft.com/office/drawing/2014/main" id="{42C8CD00-BFFD-1ADE-1C2F-4504D15C4DA3}"/>
                </a:ext>
              </a:extLst>
            </p:cNvPr>
            <p:cNvSpPr/>
            <p:nvPr/>
          </p:nvSpPr>
          <p:spPr>
            <a:xfrm>
              <a:off x="5415149" y="-103285"/>
              <a:ext cx="6044540" cy="8517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C558950-C0B4-38A4-A716-5EF6D80031FA}"/>
                </a:ext>
              </a:extLst>
            </p:cNvPr>
            <p:cNvSpPr/>
            <p:nvPr/>
          </p:nvSpPr>
          <p:spPr>
            <a:xfrm>
              <a:off x="4742120" y="-181856"/>
              <a:ext cx="1065936" cy="1073007"/>
            </a:xfrm>
            <a:prstGeom prst="ellipse">
              <a:avLst/>
            </a:prstGeom>
            <a:solidFill>
              <a:schemeClr val="bg1"/>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ln>
                    <a:solidFill>
                      <a:schemeClr val="tx1"/>
                    </a:solidFill>
                  </a:ln>
                  <a:solidFill>
                    <a:srgbClr val="7030A0"/>
                  </a:solidFill>
                  <a:latin typeface="Amasis MT Pro Black" panose="02040A04050005020304" pitchFamily="18" charset="0"/>
                </a:rPr>
                <a:t>8</a:t>
              </a:r>
              <a:endParaRPr lang="en-US" sz="6000"/>
            </a:p>
          </p:txBody>
        </p:sp>
      </p:grpSp>
      <p:sp>
        <p:nvSpPr>
          <p:cNvPr id="4" name="Slide Number Placeholder 3">
            <a:extLst>
              <a:ext uri="{FF2B5EF4-FFF2-40B4-BE49-F238E27FC236}">
                <a16:creationId xmlns:a16="http://schemas.microsoft.com/office/drawing/2014/main" id="{8EF8272A-6889-B4D8-8098-8DE8068C124E}"/>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267E680-71FF-44DA-8726-CE9EC60570B4}" type="slidenum">
              <a:rPr kumimoji="0" lang="en-US" sz="1200" b="0" i="0" u="none" strike="noStrike" kern="1200" cap="none" spc="0" normalizeH="0" baseline="0" noProof="0" smtClean="0">
                <a:ln>
                  <a:noFill/>
                </a:ln>
                <a:solidFill>
                  <a:prstClr val="black">
                    <a:tint val="75000"/>
                  </a:prstClr>
                </a:solidFill>
                <a:effectLst/>
                <a:uLnTx/>
                <a:uFillTx/>
                <a:latin typeface="Amasis MT Pro Black" panose="02040A04050005020304" pitchFamily="18"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Amasis MT Pro Black" panose="02040A04050005020304" pitchFamily="18" charset="0"/>
              <a:ea typeface="+mn-ea"/>
              <a:cs typeface="+mn-cs"/>
            </a:endParaRPr>
          </a:p>
        </p:txBody>
      </p:sp>
    </p:spTree>
    <p:extLst>
      <p:ext uri="{BB962C8B-B14F-4D97-AF65-F5344CB8AC3E}">
        <p14:creationId xmlns:p14="http://schemas.microsoft.com/office/powerpoint/2010/main" val="21088176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C760E-31F6-B4BA-76F3-F8CFD8478AE0}"/>
              </a:ext>
            </a:extLst>
          </p:cNvPr>
          <p:cNvSpPr>
            <a:spLocks noGrp="1"/>
          </p:cNvSpPr>
          <p:nvPr>
            <p:ph type="title"/>
          </p:nvPr>
        </p:nvSpPr>
        <p:spPr>
          <a:xfrm>
            <a:off x="88710" y="1134267"/>
            <a:ext cx="12014579" cy="767662"/>
          </a:xfrm>
        </p:spPr>
        <p:txBody>
          <a:bodyPr/>
          <a:lstStyle/>
          <a:p>
            <a:r>
              <a:rPr lang="en-US" sz="4000">
                <a:latin typeface="Amasis MT Pro Black" panose="02040A04050005020304" pitchFamily="18" charset="0"/>
              </a:rPr>
              <a:t>Example 2 - Components of a good suggestion</a:t>
            </a:r>
            <a:endParaRPr lang="en-US" sz="4000"/>
          </a:p>
        </p:txBody>
      </p:sp>
      <p:pic>
        <p:nvPicPr>
          <p:cNvPr id="6" name="Picture 5" descr="Descriptive text of a suggestion with sections for clearly defined objectives, expected benefits and impacts, and deliverables of the proposed project.">
            <a:extLst>
              <a:ext uri="{FF2B5EF4-FFF2-40B4-BE49-F238E27FC236}">
                <a16:creationId xmlns:a16="http://schemas.microsoft.com/office/drawing/2014/main" id="{063A9127-A5E2-6207-775D-1C609D2D0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14" y="2917824"/>
            <a:ext cx="11422230" cy="3438526"/>
          </a:xfrm>
          <a:prstGeom prst="rect">
            <a:avLst/>
          </a:prstGeom>
        </p:spPr>
      </p:pic>
      <p:sp>
        <p:nvSpPr>
          <p:cNvPr id="10" name="Callout: Bent Line with Border and Accent Bar 9">
            <a:extLst>
              <a:ext uri="{FF2B5EF4-FFF2-40B4-BE49-F238E27FC236}">
                <a16:creationId xmlns:a16="http://schemas.microsoft.com/office/drawing/2014/main" id="{700FCD0F-6909-FCEF-D3DC-D631AF4E4196}"/>
              </a:ext>
            </a:extLst>
          </p:cNvPr>
          <p:cNvSpPr/>
          <p:nvPr/>
        </p:nvSpPr>
        <p:spPr>
          <a:xfrm>
            <a:off x="2246362" y="1794442"/>
            <a:ext cx="2980767" cy="857717"/>
          </a:xfrm>
          <a:prstGeom prst="accentBorderCallout2">
            <a:avLst>
              <a:gd name="adj1" fmla="val 19990"/>
              <a:gd name="adj2" fmla="val -4766"/>
              <a:gd name="adj3" fmla="val 18750"/>
              <a:gd name="adj4" fmla="val -16667"/>
              <a:gd name="adj5" fmla="val 118698"/>
              <a:gd name="adj6" fmla="val -47737"/>
            </a:avLst>
          </a:prstGeom>
          <a:solidFill>
            <a:srgbClr val="FFC000"/>
          </a:solidFill>
          <a:ln w="381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a:solidFill>
                  <a:sysClr val="windowText" lastClr="000000"/>
                </a:solidFill>
              </a:rPr>
              <a:t>Clearly defined cooperator involvement by project activities.</a:t>
            </a:r>
            <a:endParaRPr lang="en-US"/>
          </a:p>
        </p:txBody>
      </p:sp>
      <p:sp>
        <p:nvSpPr>
          <p:cNvPr id="11" name="TextBox 10" descr="Orange number 2 corresponds to clearly defined cooperator involvement by project activity that is emphasized in the orange rectangular box.">
            <a:extLst>
              <a:ext uri="{FF2B5EF4-FFF2-40B4-BE49-F238E27FC236}">
                <a16:creationId xmlns:a16="http://schemas.microsoft.com/office/drawing/2014/main" id="{35F966CB-019B-8A3B-EEC4-88058DDB3A85}"/>
              </a:ext>
            </a:extLst>
          </p:cNvPr>
          <p:cNvSpPr txBox="1"/>
          <p:nvPr/>
        </p:nvSpPr>
        <p:spPr>
          <a:xfrm>
            <a:off x="5019156" y="1687187"/>
            <a:ext cx="1087498" cy="1015663"/>
          </a:xfrm>
          <a:prstGeom prst="rect">
            <a:avLst/>
          </a:prstGeom>
          <a:noFill/>
        </p:spPr>
        <p:txBody>
          <a:bodyPr wrap="square" rtlCol="0">
            <a:spAutoFit/>
          </a:bodyPr>
          <a:lstStyle/>
          <a:p>
            <a:pPr algn="ctr"/>
            <a:r>
              <a:rPr lang="en-US" sz="6000">
                <a:ln>
                  <a:solidFill>
                    <a:schemeClr val="tx1"/>
                  </a:solidFill>
                </a:ln>
                <a:solidFill>
                  <a:srgbClr val="FFC000"/>
                </a:solidFill>
                <a:latin typeface="Amasis MT Pro Black" panose="02040A04050005020304" pitchFamily="18" charset="0"/>
              </a:rPr>
              <a:t>2</a:t>
            </a:r>
          </a:p>
        </p:txBody>
      </p:sp>
      <p:sp>
        <p:nvSpPr>
          <p:cNvPr id="5" name="Rectangle 4" descr="Orange rectangle emphasizes that the language corresponds to clearly defined cooperator involvement in activities proposed in the suggestion.">
            <a:extLst>
              <a:ext uri="{FF2B5EF4-FFF2-40B4-BE49-F238E27FC236}">
                <a16:creationId xmlns:a16="http://schemas.microsoft.com/office/drawing/2014/main" id="{35BFE8FD-D9F2-51B5-78D5-64DE7CBB33E6}"/>
              </a:ext>
            </a:extLst>
          </p:cNvPr>
          <p:cNvSpPr/>
          <p:nvPr/>
        </p:nvSpPr>
        <p:spPr>
          <a:xfrm>
            <a:off x="312042" y="2810337"/>
            <a:ext cx="11547619" cy="1501015"/>
          </a:xfrm>
          <a:prstGeom prst="rect">
            <a:avLst/>
          </a:prstGeom>
          <a:noFill/>
          <a:ln w="5715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descr="Image of text containing clearly defined objectives and specifying which cooperator is doing the work, as well as clearly defined deliverable appropriate for a single year project.">
            <a:extLst>
              <a:ext uri="{FF2B5EF4-FFF2-40B4-BE49-F238E27FC236}">
                <a16:creationId xmlns:a16="http://schemas.microsoft.com/office/drawing/2014/main" id="{C3508B33-D49F-C175-20FA-5F5DD25B1A26}"/>
              </a:ext>
            </a:extLst>
          </p:cNvPr>
          <p:cNvGrpSpPr/>
          <p:nvPr/>
        </p:nvGrpSpPr>
        <p:grpSpPr>
          <a:xfrm>
            <a:off x="381509" y="1715468"/>
            <a:ext cx="11384935" cy="4640883"/>
            <a:chOff x="381509" y="1715468"/>
            <a:chExt cx="11384935" cy="4640883"/>
          </a:xfrm>
        </p:grpSpPr>
        <p:cxnSp>
          <p:nvCxnSpPr>
            <p:cNvPr id="13" name="Straight Connector 12" descr="Green connector connected to the green rectangle(s) corresponds to clearly defined objectives and deliverables as a good component of a suggestion.">
              <a:extLst>
                <a:ext uri="{FF2B5EF4-FFF2-40B4-BE49-F238E27FC236}">
                  <a16:creationId xmlns:a16="http://schemas.microsoft.com/office/drawing/2014/main" id="{CA673DC4-F565-A9B9-86FD-DEBAC695460F}"/>
                </a:ext>
              </a:extLst>
            </p:cNvPr>
            <p:cNvCxnSpPr>
              <a:cxnSpLocks/>
            </p:cNvCxnSpPr>
            <p:nvPr/>
          </p:nvCxnSpPr>
          <p:spPr>
            <a:xfrm flipH="1">
              <a:off x="5549462" y="2270234"/>
              <a:ext cx="1907628" cy="3057013"/>
            </a:xfrm>
            <a:prstGeom prst="line">
              <a:avLst/>
            </a:prstGeom>
            <a:ln w="28575">
              <a:solidFill>
                <a:srgbClr val="00B050"/>
              </a:solidFill>
            </a:ln>
          </p:spPr>
          <p:style>
            <a:lnRef idx="1">
              <a:schemeClr val="accent6"/>
            </a:lnRef>
            <a:fillRef idx="0">
              <a:schemeClr val="accent6"/>
            </a:fillRef>
            <a:effectRef idx="0">
              <a:schemeClr val="accent6"/>
            </a:effectRef>
            <a:fontRef idx="minor">
              <a:schemeClr val="tx1"/>
            </a:fontRef>
          </p:style>
        </p:cxnSp>
        <p:grpSp>
          <p:nvGrpSpPr>
            <p:cNvPr id="3" name="Group 2">
              <a:extLst>
                <a:ext uri="{FF2B5EF4-FFF2-40B4-BE49-F238E27FC236}">
                  <a16:creationId xmlns:a16="http://schemas.microsoft.com/office/drawing/2014/main" id="{73EA8DBF-270F-591D-870A-E7DDA73DE8AD}"/>
                </a:ext>
              </a:extLst>
            </p:cNvPr>
            <p:cNvGrpSpPr/>
            <p:nvPr/>
          </p:nvGrpSpPr>
          <p:grpSpPr>
            <a:xfrm>
              <a:off x="381509" y="1715468"/>
              <a:ext cx="11384935" cy="4640883"/>
              <a:chOff x="381509" y="1715468"/>
              <a:chExt cx="11384935" cy="4640883"/>
            </a:xfrm>
          </p:grpSpPr>
          <p:sp>
            <p:nvSpPr>
              <p:cNvPr id="7" name="Callout: Bent Line with Border and Accent Bar 6">
                <a:extLst>
                  <a:ext uri="{FF2B5EF4-FFF2-40B4-BE49-F238E27FC236}">
                    <a16:creationId xmlns:a16="http://schemas.microsoft.com/office/drawing/2014/main" id="{FE67034C-8EC1-6341-1421-C3E5DA989775}"/>
                  </a:ext>
                </a:extLst>
              </p:cNvPr>
              <p:cNvSpPr/>
              <p:nvPr/>
            </p:nvSpPr>
            <p:spPr>
              <a:xfrm>
                <a:off x="7598628" y="1795054"/>
                <a:ext cx="2980767" cy="857717"/>
              </a:xfrm>
              <a:prstGeom prst="accentBorderCallout2">
                <a:avLst>
                  <a:gd name="adj1" fmla="val 18606"/>
                  <a:gd name="adj2" fmla="val -4766"/>
                  <a:gd name="adj3" fmla="val 18750"/>
                  <a:gd name="adj4" fmla="val -16667"/>
                  <a:gd name="adj5" fmla="val 132254"/>
                  <a:gd name="adj6" fmla="val -50127"/>
                </a:avLst>
              </a:prstGeom>
              <a:solidFill>
                <a:srgbClr val="00990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a:solidFill>
                      <a:schemeClr val="bg1">
                        <a:lumMod val="95000"/>
                      </a:schemeClr>
                    </a:solidFill>
                  </a:rPr>
                  <a:t>Clearly defined objectives and deliverables appropriate for a single year project.</a:t>
                </a:r>
              </a:p>
            </p:txBody>
          </p:sp>
          <p:sp>
            <p:nvSpPr>
              <p:cNvPr id="12" name="TextBox 11" descr="Green number 5 corresponds to a green rectangular box that emphasizes clearly defined objectives and deliverables of a project.">
                <a:extLst>
                  <a:ext uri="{FF2B5EF4-FFF2-40B4-BE49-F238E27FC236}">
                    <a16:creationId xmlns:a16="http://schemas.microsoft.com/office/drawing/2014/main" id="{93DD72FC-72D4-F3FC-CB81-E5E16519838E}"/>
                  </a:ext>
                </a:extLst>
              </p:cNvPr>
              <p:cNvSpPr txBox="1"/>
              <p:nvPr/>
            </p:nvSpPr>
            <p:spPr>
              <a:xfrm>
                <a:off x="10399103" y="1715468"/>
                <a:ext cx="1087498" cy="1015663"/>
              </a:xfrm>
              <a:prstGeom prst="rect">
                <a:avLst/>
              </a:prstGeom>
              <a:noFill/>
            </p:spPr>
            <p:txBody>
              <a:bodyPr wrap="square" rtlCol="0">
                <a:spAutoFit/>
              </a:bodyPr>
              <a:lstStyle/>
              <a:p>
                <a:pPr algn="ctr"/>
                <a:r>
                  <a:rPr lang="en-US" sz="6000">
                    <a:ln>
                      <a:solidFill>
                        <a:schemeClr val="tx1"/>
                      </a:solidFill>
                    </a:ln>
                    <a:solidFill>
                      <a:srgbClr val="00B050"/>
                    </a:solidFill>
                    <a:latin typeface="Amasis MT Pro Black" panose="02040A04050005020304" pitchFamily="18" charset="0"/>
                  </a:rPr>
                  <a:t>5</a:t>
                </a:r>
              </a:p>
            </p:txBody>
          </p:sp>
          <p:sp>
            <p:nvSpPr>
              <p:cNvPr id="8" name="Rectangle 7" descr="Green rectangle emphasizes that the language corresponds to clearly defined objectives and deliverables proposed by the suggester for a single year project.">
                <a:extLst>
                  <a:ext uri="{FF2B5EF4-FFF2-40B4-BE49-F238E27FC236}">
                    <a16:creationId xmlns:a16="http://schemas.microsoft.com/office/drawing/2014/main" id="{8D267A1C-2CFB-9B72-0018-C8C2A542B98A}"/>
                  </a:ext>
                </a:extLst>
              </p:cNvPr>
              <p:cNvSpPr/>
              <p:nvPr/>
            </p:nvSpPr>
            <p:spPr>
              <a:xfrm>
                <a:off x="418804" y="2917824"/>
                <a:ext cx="11347640" cy="1286041"/>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Green rectangle emphasizes that the language corresponds to clearly defined objectives and deliverables proposed by the suggester for a single year project.">
                <a:extLst>
                  <a:ext uri="{FF2B5EF4-FFF2-40B4-BE49-F238E27FC236}">
                    <a16:creationId xmlns:a16="http://schemas.microsoft.com/office/drawing/2014/main" id="{9BFDC843-83C3-CF08-0DF0-49690CA7270E}"/>
                  </a:ext>
                </a:extLst>
              </p:cNvPr>
              <p:cNvSpPr/>
              <p:nvPr/>
            </p:nvSpPr>
            <p:spPr>
              <a:xfrm>
                <a:off x="381509" y="5327247"/>
                <a:ext cx="11347640" cy="1029104"/>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Slide Number Placeholder 3">
            <a:extLst>
              <a:ext uri="{FF2B5EF4-FFF2-40B4-BE49-F238E27FC236}">
                <a16:creationId xmlns:a16="http://schemas.microsoft.com/office/drawing/2014/main" id="{AED4BD17-842B-8816-4350-8AD3051FAECB}"/>
              </a:ext>
              <a:ext uri="{C183D7F6-B498-43B3-948B-1728B52AA6E4}">
                <adec:decorative xmlns:adec="http://schemas.microsoft.com/office/drawing/2017/decorative" val="1"/>
              </a:ext>
            </a:extLst>
          </p:cNvPr>
          <p:cNvSpPr>
            <a:spLocks noGrp="1"/>
          </p:cNvSpPr>
          <p:nvPr>
            <p:ph type="sldNum" sz="quarter" idx="12"/>
          </p:nvPr>
        </p:nvSpPr>
        <p:spPr/>
        <p:txBody>
          <a:bodyPr/>
          <a:lstStyle/>
          <a:p>
            <a:fld id="{5267E680-71FF-44DA-8726-CE9EC60570B4}" type="slidenum">
              <a:rPr lang="en-US" smtClean="0"/>
              <a:t>36</a:t>
            </a:fld>
            <a:endParaRPr lang="en-US"/>
          </a:p>
        </p:txBody>
      </p:sp>
    </p:spTree>
    <p:extLst>
      <p:ext uri="{BB962C8B-B14F-4D97-AF65-F5344CB8AC3E}">
        <p14:creationId xmlns:p14="http://schemas.microsoft.com/office/powerpoint/2010/main" val="4264620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AB48A6-8F62-E0AA-FFE3-2DD1B8A71C3C}"/>
              </a:ext>
            </a:extLst>
          </p:cNvPr>
          <p:cNvSpPr>
            <a:spLocks noGrp="1"/>
          </p:cNvSpPr>
          <p:nvPr>
            <p:ph type="title"/>
          </p:nvPr>
        </p:nvSpPr>
        <p:spPr>
          <a:xfrm>
            <a:off x="215900" y="935726"/>
            <a:ext cx="12166600" cy="1235974"/>
          </a:xfrm>
        </p:spPr>
        <p:txBody>
          <a:bodyPr/>
          <a:lstStyle/>
          <a:p>
            <a:r>
              <a:rPr lang="en-US" sz="4000">
                <a:latin typeface="Amasis MT Pro Black" panose="02040A04050005020304" pitchFamily="18" charset="0"/>
              </a:rPr>
              <a:t>Example 3 - Components of a good suggestion</a:t>
            </a:r>
          </a:p>
        </p:txBody>
      </p:sp>
      <p:pic>
        <p:nvPicPr>
          <p:cNvPr id="13" name="Picture 12" descr="Image represents information in a budget that would be a good component of a suggestion because it emphasizes and a detailed/descriptive budget with appropriate budget justification.">
            <a:extLst>
              <a:ext uri="{FF2B5EF4-FFF2-40B4-BE49-F238E27FC236}">
                <a16:creationId xmlns:a16="http://schemas.microsoft.com/office/drawing/2014/main" id="{5E613FC4-5910-1C4F-8F4C-B414106EA387}"/>
              </a:ext>
            </a:extLst>
          </p:cNvPr>
          <p:cNvPicPr>
            <a:picLocks noChangeAspect="1"/>
          </p:cNvPicPr>
          <p:nvPr/>
        </p:nvPicPr>
        <p:blipFill>
          <a:blip r:embed="rId3"/>
          <a:stretch>
            <a:fillRect/>
          </a:stretch>
        </p:blipFill>
        <p:spPr>
          <a:xfrm>
            <a:off x="215900" y="1959357"/>
            <a:ext cx="7272851" cy="4438478"/>
          </a:xfrm>
          <a:prstGeom prst="rect">
            <a:avLst/>
          </a:prstGeom>
        </p:spPr>
      </p:pic>
      <p:sp>
        <p:nvSpPr>
          <p:cNvPr id="7" name="Rectangle 6" descr="Blue rectangle highlighting the area within the budget that shows a descriptive budget with appropriate budget justification.">
            <a:extLst>
              <a:ext uri="{FF2B5EF4-FFF2-40B4-BE49-F238E27FC236}">
                <a16:creationId xmlns:a16="http://schemas.microsoft.com/office/drawing/2014/main" id="{93F249F7-1798-99D1-A34C-03B0C81D7CA1}"/>
              </a:ext>
            </a:extLst>
          </p:cNvPr>
          <p:cNvSpPr/>
          <p:nvPr/>
        </p:nvSpPr>
        <p:spPr>
          <a:xfrm>
            <a:off x="3221666" y="2424223"/>
            <a:ext cx="3242930" cy="3689498"/>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llout: Line with Border and Accent Bar 10">
            <a:extLst>
              <a:ext uri="{FF2B5EF4-FFF2-40B4-BE49-F238E27FC236}">
                <a16:creationId xmlns:a16="http://schemas.microsoft.com/office/drawing/2014/main" id="{3899C103-FBA1-E8C3-9729-D065C16D2CF4}"/>
              </a:ext>
            </a:extLst>
          </p:cNvPr>
          <p:cNvSpPr/>
          <p:nvPr/>
        </p:nvSpPr>
        <p:spPr>
          <a:xfrm>
            <a:off x="7925078" y="2171699"/>
            <a:ext cx="3324406" cy="1927023"/>
          </a:xfrm>
          <a:prstGeom prst="accentBorderCallout1">
            <a:avLst>
              <a:gd name="adj1" fmla="val 33648"/>
              <a:gd name="adj2" fmla="val -4815"/>
              <a:gd name="adj3" fmla="val 57142"/>
              <a:gd name="adj4" fmla="val -43557"/>
            </a:avLst>
          </a:prstGeom>
          <a:solidFill>
            <a:srgbClr val="ABE9FF"/>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tx1"/>
                </a:solidFill>
                <a:latin typeface="Avenir Next LT Pro Demi" panose="020B0704020202020204" pitchFamily="34" charset="0"/>
              </a:rPr>
              <a:t>Descriptive budget and justification that outlines the need for funds for each activity</a:t>
            </a:r>
          </a:p>
        </p:txBody>
      </p:sp>
      <p:sp>
        <p:nvSpPr>
          <p:cNvPr id="16" name="TextBox 15">
            <a:extLst>
              <a:ext uri="{FF2B5EF4-FFF2-40B4-BE49-F238E27FC236}">
                <a16:creationId xmlns:a16="http://schemas.microsoft.com/office/drawing/2014/main" id="{E241487D-5868-028A-06D7-C401010E76E6}"/>
              </a:ext>
            </a:extLst>
          </p:cNvPr>
          <p:cNvSpPr txBox="1"/>
          <p:nvPr/>
        </p:nvSpPr>
        <p:spPr>
          <a:xfrm>
            <a:off x="11017664" y="2008966"/>
            <a:ext cx="1087498" cy="1015663"/>
          </a:xfrm>
          <a:prstGeom prst="rect">
            <a:avLst/>
          </a:prstGeom>
          <a:noFill/>
        </p:spPr>
        <p:txBody>
          <a:bodyPr wrap="square" rtlCol="0">
            <a:spAutoFit/>
          </a:bodyPr>
          <a:lstStyle/>
          <a:p>
            <a:pPr algn="ctr"/>
            <a:r>
              <a:rPr lang="en-US" sz="6000">
                <a:ln>
                  <a:solidFill>
                    <a:schemeClr val="tx1"/>
                  </a:solidFill>
                </a:ln>
                <a:solidFill>
                  <a:srgbClr val="00B0F0"/>
                </a:solidFill>
                <a:latin typeface="Amasis MT Pro Black" panose="02040A04050005020304" pitchFamily="18" charset="0"/>
              </a:rPr>
              <a:t>6</a:t>
            </a:r>
          </a:p>
        </p:txBody>
      </p:sp>
      <p:sp>
        <p:nvSpPr>
          <p:cNvPr id="15" name="Rectangle 14" descr="Small box emphasizing that there are multiple tabs available that should be utilized if there are multiple cooperators listed in a budget pertaining to a suggestion.  ">
            <a:extLst>
              <a:ext uri="{FF2B5EF4-FFF2-40B4-BE49-F238E27FC236}">
                <a16:creationId xmlns:a16="http://schemas.microsoft.com/office/drawing/2014/main" id="{AF295D4A-A921-001B-D26B-8308C04B5EF7}"/>
              </a:ext>
            </a:extLst>
          </p:cNvPr>
          <p:cNvSpPr/>
          <p:nvPr/>
        </p:nvSpPr>
        <p:spPr>
          <a:xfrm>
            <a:off x="1339702" y="6188149"/>
            <a:ext cx="1509824" cy="287079"/>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18B0DF0-FD48-FB30-E551-E23FBE1A71E0}"/>
              </a:ext>
              <a:ext uri="{C183D7F6-B498-43B3-948B-1728B52AA6E4}">
                <adec:decorative xmlns:adec="http://schemas.microsoft.com/office/drawing/2017/decorative" val="1"/>
              </a:ext>
            </a:extLst>
          </p:cNvPr>
          <p:cNvSpPr/>
          <p:nvPr/>
        </p:nvSpPr>
        <p:spPr>
          <a:xfrm>
            <a:off x="1339702" y="6188149"/>
            <a:ext cx="1509824" cy="28707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llout: Line with Border and Accent Bar 13">
            <a:extLst>
              <a:ext uri="{FF2B5EF4-FFF2-40B4-BE49-F238E27FC236}">
                <a16:creationId xmlns:a16="http://schemas.microsoft.com/office/drawing/2014/main" id="{0198B930-05D8-96A4-FE73-ACC5BE5A07F9}"/>
              </a:ext>
            </a:extLst>
          </p:cNvPr>
          <p:cNvSpPr/>
          <p:nvPr/>
        </p:nvSpPr>
        <p:spPr>
          <a:xfrm>
            <a:off x="7925078" y="4677925"/>
            <a:ext cx="3324406" cy="1510224"/>
          </a:xfrm>
          <a:prstGeom prst="accentBorderCallout1">
            <a:avLst>
              <a:gd name="adj1" fmla="val 72517"/>
              <a:gd name="adj2" fmla="val -5135"/>
              <a:gd name="adj3" fmla="val 115127"/>
              <a:gd name="adj4" fmla="val -152940"/>
            </a:avLst>
          </a:prstGeom>
          <a:solidFill>
            <a:srgbClr val="57B7FF"/>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tx1"/>
                </a:solidFill>
                <a:latin typeface="Avenir Next LT Pro Demi" panose="020B0704020202020204" pitchFamily="34" charset="0"/>
              </a:rPr>
              <a:t>Budget for each participating cooperator  &amp; contractor</a:t>
            </a:r>
          </a:p>
        </p:txBody>
      </p:sp>
      <p:sp>
        <p:nvSpPr>
          <p:cNvPr id="17" name="TextBox 16">
            <a:extLst>
              <a:ext uri="{FF2B5EF4-FFF2-40B4-BE49-F238E27FC236}">
                <a16:creationId xmlns:a16="http://schemas.microsoft.com/office/drawing/2014/main" id="{4004AEEE-A732-7808-10B0-21F97F2DA367}"/>
              </a:ext>
            </a:extLst>
          </p:cNvPr>
          <p:cNvSpPr txBox="1"/>
          <p:nvPr/>
        </p:nvSpPr>
        <p:spPr>
          <a:xfrm>
            <a:off x="11017664" y="4487758"/>
            <a:ext cx="1087498" cy="1015663"/>
          </a:xfrm>
          <a:prstGeom prst="rect">
            <a:avLst/>
          </a:prstGeom>
          <a:noFill/>
        </p:spPr>
        <p:txBody>
          <a:bodyPr wrap="square" rtlCol="0">
            <a:spAutoFit/>
          </a:bodyPr>
          <a:lstStyle/>
          <a:p>
            <a:pPr algn="ctr"/>
            <a:r>
              <a:rPr lang="en-US" sz="6000">
                <a:ln>
                  <a:solidFill>
                    <a:schemeClr val="tx1"/>
                  </a:solidFill>
                </a:ln>
                <a:solidFill>
                  <a:srgbClr val="0070C0"/>
                </a:solidFill>
                <a:latin typeface="Amasis MT Pro Black" panose="02040A04050005020304" pitchFamily="18" charset="0"/>
              </a:rPr>
              <a:t>7</a:t>
            </a:r>
          </a:p>
        </p:txBody>
      </p:sp>
      <p:sp>
        <p:nvSpPr>
          <p:cNvPr id="3" name="Slide Number Placeholder 2">
            <a:extLst>
              <a:ext uri="{FF2B5EF4-FFF2-40B4-BE49-F238E27FC236}">
                <a16:creationId xmlns:a16="http://schemas.microsoft.com/office/drawing/2014/main" id="{C82DB56B-430B-4A6D-4DF0-D4A3CB9C7C82}"/>
              </a:ext>
            </a:extLst>
          </p:cNvPr>
          <p:cNvSpPr>
            <a:spLocks noGrp="1"/>
          </p:cNvSpPr>
          <p:nvPr>
            <p:ph type="sldNum" sz="quarter" idx="12"/>
          </p:nvPr>
        </p:nvSpPr>
        <p:spPr/>
        <p:txBody>
          <a:bodyPr/>
          <a:lstStyle/>
          <a:p>
            <a:fld id="{5267E680-71FF-44DA-8726-CE9EC60570B4}" type="slidenum">
              <a:rPr lang="en-US" smtClean="0"/>
              <a:t>37</a:t>
            </a:fld>
            <a:endParaRPr lang="en-US"/>
          </a:p>
        </p:txBody>
      </p:sp>
    </p:spTree>
    <p:extLst>
      <p:ext uri="{BB962C8B-B14F-4D97-AF65-F5344CB8AC3E}">
        <p14:creationId xmlns:p14="http://schemas.microsoft.com/office/powerpoint/2010/main" val="2949296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9BF9B-1866-7585-B27C-55A9E39B3F93}"/>
              </a:ext>
            </a:extLst>
          </p:cNvPr>
          <p:cNvSpPr>
            <a:spLocks noGrp="1"/>
          </p:cNvSpPr>
          <p:nvPr>
            <p:ph type="title"/>
          </p:nvPr>
        </p:nvSpPr>
        <p:spPr>
          <a:xfrm>
            <a:off x="366039" y="921396"/>
            <a:ext cx="4802721" cy="2045179"/>
          </a:xfrm>
        </p:spPr>
        <p:txBody>
          <a:bodyPr/>
          <a:lstStyle/>
          <a:p>
            <a:r>
              <a:rPr lang="en-US" b="1" dirty="0">
                <a:latin typeface="Amasis MT Pro Black" panose="02040A04050005020304" pitchFamily="18" charset="0"/>
              </a:rPr>
              <a:t>Review Process &amp; Evaluation Criteria</a:t>
            </a:r>
            <a:endParaRPr lang="en-US" dirty="0">
              <a:latin typeface="Amasis MT Pro Black" panose="02040A04050005020304" pitchFamily="18" charset="0"/>
            </a:endParaRPr>
          </a:p>
        </p:txBody>
      </p:sp>
      <p:sp>
        <p:nvSpPr>
          <p:cNvPr id="7" name="Rectangle: Rounded Corners 6" descr="Blue box with text bullets detailing the PPA 7721 review process.">
            <a:extLst>
              <a:ext uri="{FF2B5EF4-FFF2-40B4-BE49-F238E27FC236}">
                <a16:creationId xmlns:a16="http://schemas.microsoft.com/office/drawing/2014/main" id="{1D8F314F-6E96-3717-ACD0-65C7891F724A}"/>
              </a:ext>
            </a:extLst>
          </p:cNvPr>
          <p:cNvSpPr/>
          <p:nvPr/>
        </p:nvSpPr>
        <p:spPr>
          <a:xfrm>
            <a:off x="344214" y="2966575"/>
            <a:ext cx="4078961" cy="3649416"/>
          </a:xfrm>
          <a:prstGeom prst="roundRect">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45720" rtlCol="0" anchor="ctr" anchorCtr="0">
            <a:noAutofit/>
          </a:bodyPr>
          <a:lstStyle/>
          <a:p>
            <a:pPr marL="285750" indent="-285750">
              <a:spcBef>
                <a:spcPts val="1200"/>
              </a:spcBef>
              <a:buFont typeface="Arial" panose="020B0604020202020204" pitchFamily="34" charset="0"/>
              <a:buChar char="•"/>
            </a:pPr>
            <a:endParaRPr lang="en-US" sz="2800" dirty="0">
              <a:latin typeface="Avenir Next LT Pro Demi"/>
            </a:endParaRPr>
          </a:p>
          <a:p>
            <a:pPr marL="285750" indent="-285750">
              <a:buFont typeface="Arial" panose="020B0604020202020204" pitchFamily="34" charset="0"/>
              <a:buChar char="•"/>
            </a:pPr>
            <a:r>
              <a:rPr lang="en-US" sz="2800" dirty="0">
                <a:solidFill>
                  <a:schemeClr val="bg2">
                    <a:lumMod val="10000"/>
                  </a:schemeClr>
                </a:solidFill>
                <a:latin typeface="Avenir Next LT Pro Demi"/>
              </a:rPr>
              <a:t>Internal and External Participants</a:t>
            </a:r>
          </a:p>
          <a:p>
            <a:pPr marL="285750" indent="-285750">
              <a:buFont typeface="Arial" panose="020B0604020202020204" pitchFamily="34" charset="0"/>
              <a:buChar char="•"/>
            </a:pPr>
            <a:r>
              <a:rPr lang="en-US" sz="2800" dirty="0">
                <a:solidFill>
                  <a:schemeClr val="bg2">
                    <a:lumMod val="10000"/>
                  </a:schemeClr>
                </a:solidFill>
                <a:latin typeface="Avenir Next LT Pro Demi"/>
              </a:rPr>
              <a:t>Coordinated review</a:t>
            </a:r>
            <a:endParaRPr lang="en-US" sz="2800" dirty="0">
              <a:solidFill>
                <a:schemeClr val="bg2">
                  <a:lumMod val="10000"/>
                </a:schemeClr>
              </a:solidFill>
              <a:latin typeface="Avenir Next LT Pro Demi" panose="020B0704020202020204" pitchFamily="34" charset="0"/>
            </a:endParaRPr>
          </a:p>
          <a:p>
            <a:pPr marL="285750" indent="-285750">
              <a:buFont typeface="Arial" panose="020B0604020202020204" pitchFamily="34" charset="0"/>
              <a:buChar char="•"/>
            </a:pPr>
            <a:r>
              <a:rPr lang="en-US" sz="2800" dirty="0">
                <a:solidFill>
                  <a:schemeClr val="bg2">
                    <a:lumMod val="10000"/>
                  </a:schemeClr>
                </a:solidFill>
                <a:latin typeface="Avenir Next LT Pro Demi"/>
              </a:rPr>
              <a:t>Leading to rating, then ranking of suggestions</a:t>
            </a:r>
            <a:endParaRPr lang="en-US" sz="2800" dirty="0">
              <a:solidFill>
                <a:schemeClr val="bg2">
                  <a:lumMod val="10000"/>
                </a:schemeClr>
              </a:solidFill>
              <a:latin typeface="Avenir Next LT Pro Demi" panose="020B0704020202020204" pitchFamily="34" charset="0"/>
            </a:endParaRPr>
          </a:p>
          <a:p>
            <a:pPr marL="285750" indent="-285750">
              <a:buFont typeface="Arial" panose="020B0604020202020204" pitchFamily="34" charset="0"/>
              <a:buChar char="•"/>
            </a:pPr>
            <a:endParaRPr lang="en-US" sz="2400" dirty="0">
              <a:latin typeface="Avenir Next LT Pro Demi" panose="020B0704020202020204" pitchFamily="34" charset="0"/>
            </a:endParaRPr>
          </a:p>
        </p:txBody>
      </p:sp>
      <p:graphicFrame>
        <p:nvGraphicFramePr>
          <p:cNvPr id="5" name="Content Placeholder 2" descr="Evaluation criteria shown in separate panes with distinguishing, but associated icons.">
            <a:extLst>
              <a:ext uri="{FF2B5EF4-FFF2-40B4-BE49-F238E27FC236}">
                <a16:creationId xmlns:a16="http://schemas.microsoft.com/office/drawing/2014/main" id="{0411A1CD-E378-E260-C16F-4EEBE8EB03EF}"/>
              </a:ext>
            </a:extLst>
          </p:cNvPr>
          <p:cNvGraphicFramePr/>
          <p:nvPr>
            <p:extLst>
              <p:ext uri="{D42A27DB-BD31-4B8C-83A1-F6EECF244321}">
                <p14:modId xmlns:p14="http://schemas.microsoft.com/office/powerpoint/2010/main" val="770654304"/>
              </p:ext>
            </p:extLst>
          </p:nvPr>
        </p:nvGraphicFramePr>
        <p:xfrm>
          <a:off x="5168760" y="921396"/>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D1E2BB3D-C08F-523D-994A-EED66A9B6FA0}"/>
              </a:ext>
            </a:extLst>
          </p:cNvPr>
          <p:cNvSpPr>
            <a:spLocks noGrp="1"/>
          </p:cNvSpPr>
          <p:nvPr>
            <p:ph type="sldNum" sz="quarter" idx="12"/>
          </p:nvPr>
        </p:nvSpPr>
        <p:spPr/>
        <p:txBody>
          <a:bodyPr/>
          <a:lstStyle/>
          <a:p>
            <a:fld id="{5267E680-71FF-44DA-8726-CE9EC60570B4}" type="slidenum">
              <a:rPr lang="en-US" smtClean="0"/>
              <a:t>38</a:t>
            </a:fld>
            <a:endParaRPr lang="en-US"/>
          </a:p>
        </p:txBody>
      </p:sp>
    </p:spTree>
    <p:extLst>
      <p:ext uri="{BB962C8B-B14F-4D97-AF65-F5344CB8AC3E}">
        <p14:creationId xmlns:p14="http://schemas.microsoft.com/office/powerpoint/2010/main" val="2065823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Image reflects that steps in the PPA 7721 timeline ranging from the Open Period to the end of the cycle with the release of the Spending Plan. ">
            <a:extLst>
              <a:ext uri="{FF2B5EF4-FFF2-40B4-BE49-F238E27FC236}">
                <a16:creationId xmlns:a16="http://schemas.microsoft.com/office/drawing/2014/main" id="{25BF8E25-C361-C963-B3EC-DF1A98BA8140}"/>
              </a:ext>
            </a:extLst>
          </p:cNvPr>
          <p:cNvGraphicFramePr/>
          <p:nvPr>
            <p:extLst>
              <p:ext uri="{D42A27DB-BD31-4B8C-83A1-F6EECF244321}">
                <p14:modId xmlns:p14="http://schemas.microsoft.com/office/powerpoint/2010/main" val="2248585450"/>
              </p:ext>
            </p:extLst>
          </p:nvPr>
        </p:nvGraphicFramePr>
        <p:xfrm>
          <a:off x="-135217" y="850780"/>
          <a:ext cx="11839074" cy="3988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B69F4F9B-1AF4-B6EB-320E-71AB19EB3585}"/>
              </a:ext>
            </a:extLst>
          </p:cNvPr>
          <p:cNvSpPr>
            <a:spLocks noGrp="1"/>
          </p:cNvSpPr>
          <p:nvPr>
            <p:ph type="title"/>
          </p:nvPr>
        </p:nvSpPr>
        <p:spPr/>
        <p:txBody>
          <a:bodyPr/>
          <a:lstStyle/>
          <a:p>
            <a:r>
              <a:rPr lang="en-US">
                <a:latin typeface="Amasis MT Pro Black" panose="02040A04050005020304" pitchFamily="18" charset="0"/>
              </a:rPr>
              <a:t>Recap: PPDMDPP Timeline</a:t>
            </a:r>
          </a:p>
        </p:txBody>
      </p:sp>
      <p:grpSp>
        <p:nvGrpSpPr>
          <p:cNvPr id="8" name="Group 7" descr="Green box with the language describing to the audience what occurs during the Open Period.">
            <a:extLst>
              <a:ext uri="{FF2B5EF4-FFF2-40B4-BE49-F238E27FC236}">
                <a16:creationId xmlns:a16="http://schemas.microsoft.com/office/drawing/2014/main" id="{8D90EB40-9E0D-22D4-B8F3-12190FEB7CB8}"/>
              </a:ext>
            </a:extLst>
          </p:cNvPr>
          <p:cNvGrpSpPr/>
          <p:nvPr/>
        </p:nvGrpSpPr>
        <p:grpSpPr>
          <a:xfrm>
            <a:off x="111154" y="4038510"/>
            <a:ext cx="2729439" cy="2682963"/>
            <a:chOff x="8887" y="1196465"/>
            <a:chExt cx="2729439" cy="1595286"/>
          </a:xfrm>
        </p:grpSpPr>
        <p:sp>
          <p:nvSpPr>
            <p:cNvPr id="9" name="Rectangle: Rounded Corners 8">
              <a:extLst>
                <a:ext uri="{FF2B5EF4-FFF2-40B4-BE49-F238E27FC236}">
                  <a16:creationId xmlns:a16="http://schemas.microsoft.com/office/drawing/2014/main" id="{549F1C78-825A-3682-1F43-2DBF2BC13F20}"/>
                </a:ext>
              </a:extLst>
            </p:cNvPr>
            <p:cNvSpPr/>
            <p:nvPr/>
          </p:nvSpPr>
          <p:spPr>
            <a:xfrm>
              <a:off x="8887" y="1196465"/>
              <a:ext cx="2729439" cy="1595286"/>
            </a:xfrm>
            <a:prstGeom prst="roundRect">
              <a:avLst/>
            </a:pr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0" name="Rectangle: Rounded Corners 4">
              <a:extLst>
                <a:ext uri="{FF2B5EF4-FFF2-40B4-BE49-F238E27FC236}">
                  <a16:creationId xmlns:a16="http://schemas.microsoft.com/office/drawing/2014/main" id="{D71F3184-A8B5-3275-5A20-835A9DD049C7}"/>
                </a:ext>
              </a:extLst>
            </p:cNvPr>
            <p:cNvSpPr txBox="1"/>
            <p:nvPr/>
          </p:nvSpPr>
          <p:spPr>
            <a:xfrm>
              <a:off x="86762" y="1274340"/>
              <a:ext cx="2573689" cy="14395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200"/>
                <a:t>Suggestions submitted by cooperators</a:t>
              </a:r>
              <a:endParaRPr lang="en-US" sz="2200" kern="1200"/>
            </a:p>
          </p:txBody>
        </p:sp>
      </p:grpSp>
      <p:grpSp>
        <p:nvGrpSpPr>
          <p:cNvPr id="11" name="Group 10" descr="Green box with the language describing to the audience what occurs during the Review Period.">
            <a:extLst>
              <a:ext uri="{FF2B5EF4-FFF2-40B4-BE49-F238E27FC236}">
                <a16:creationId xmlns:a16="http://schemas.microsoft.com/office/drawing/2014/main" id="{1A55D5FB-1F89-0972-7F1F-F203D5DA4486}"/>
              </a:ext>
            </a:extLst>
          </p:cNvPr>
          <p:cNvGrpSpPr/>
          <p:nvPr/>
        </p:nvGrpSpPr>
        <p:grpSpPr>
          <a:xfrm>
            <a:off x="3054881" y="4038511"/>
            <a:ext cx="2729439" cy="2682964"/>
            <a:chOff x="8887" y="1196465"/>
            <a:chExt cx="2729439" cy="2682964"/>
          </a:xfrm>
        </p:grpSpPr>
        <p:sp>
          <p:nvSpPr>
            <p:cNvPr id="12" name="Rectangle: Rounded Corners 11">
              <a:extLst>
                <a:ext uri="{FF2B5EF4-FFF2-40B4-BE49-F238E27FC236}">
                  <a16:creationId xmlns:a16="http://schemas.microsoft.com/office/drawing/2014/main" id="{75199163-1367-2B56-A146-556A9E9BCB0B}"/>
                </a:ext>
              </a:extLst>
            </p:cNvPr>
            <p:cNvSpPr/>
            <p:nvPr/>
          </p:nvSpPr>
          <p:spPr>
            <a:xfrm>
              <a:off x="8887" y="1196465"/>
              <a:ext cx="2729439" cy="2682964"/>
            </a:xfrm>
            <a:prstGeom prst="roundRect">
              <a:avLst/>
            </a:pr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 name="Rectangle: Rounded Corners 4">
              <a:extLst>
                <a:ext uri="{FF2B5EF4-FFF2-40B4-BE49-F238E27FC236}">
                  <a16:creationId xmlns:a16="http://schemas.microsoft.com/office/drawing/2014/main" id="{DCEDCC38-2F38-AF97-4DBC-145EB223E60A}"/>
                </a:ext>
              </a:extLst>
            </p:cNvPr>
            <p:cNvSpPr txBox="1"/>
            <p:nvPr/>
          </p:nvSpPr>
          <p:spPr>
            <a:xfrm>
              <a:off x="86761" y="1274340"/>
              <a:ext cx="2573689" cy="26050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000"/>
                <a:t>Reviewed by subject matter experts, State Plant Health Directors, State Plant Regulatory Officials, Cross Functional Working Groups, and Goal Teams</a:t>
              </a:r>
              <a:endParaRPr lang="en-US" sz="2000" kern="1200"/>
            </a:p>
          </p:txBody>
        </p:sp>
      </p:grpSp>
      <p:grpSp>
        <p:nvGrpSpPr>
          <p:cNvPr id="14" name="Group 13" descr="Green box with the language describing to the audience what occurs during the Decision Making Period.">
            <a:extLst>
              <a:ext uri="{FF2B5EF4-FFF2-40B4-BE49-F238E27FC236}">
                <a16:creationId xmlns:a16="http://schemas.microsoft.com/office/drawing/2014/main" id="{326CA8A4-B229-F26C-29B3-F60099CDF84D}"/>
              </a:ext>
            </a:extLst>
          </p:cNvPr>
          <p:cNvGrpSpPr/>
          <p:nvPr/>
        </p:nvGrpSpPr>
        <p:grpSpPr>
          <a:xfrm>
            <a:off x="6086613" y="4076191"/>
            <a:ext cx="2729439" cy="2682963"/>
            <a:chOff x="8887" y="1196465"/>
            <a:chExt cx="2729439" cy="1595286"/>
          </a:xfrm>
        </p:grpSpPr>
        <p:sp>
          <p:nvSpPr>
            <p:cNvPr id="15" name="Rectangle: Rounded Corners 14">
              <a:extLst>
                <a:ext uri="{FF2B5EF4-FFF2-40B4-BE49-F238E27FC236}">
                  <a16:creationId xmlns:a16="http://schemas.microsoft.com/office/drawing/2014/main" id="{F6DDE627-6224-DA29-EC04-6AD455CED4B4}"/>
                </a:ext>
              </a:extLst>
            </p:cNvPr>
            <p:cNvSpPr/>
            <p:nvPr/>
          </p:nvSpPr>
          <p:spPr>
            <a:xfrm>
              <a:off x="8887" y="1196465"/>
              <a:ext cx="2729439" cy="1595286"/>
            </a:xfrm>
            <a:prstGeom prst="roundRect">
              <a:avLst/>
            </a:pr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6" name="Rectangle: Rounded Corners 4">
              <a:extLst>
                <a:ext uri="{FF2B5EF4-FFF2-40B4-BE49-F238E27FC236}">
                  <a16:creationId xmlns:a16="http://schemas.microsoft.com/office/drawing/2014/main" id="{3527E864-39BA-56B9-BC0A-75828F92CD13}"/>
                </a:ext>
              </a:extLst>
            </p:cNvPr>
            <p:cNvSpPr txBox="1"/>
            <p:nvPr/>
          </p:nvSpPr>
          <p:spPr>
            <a:xfrm>
              <a:off x="86762" y="1274340"/>
              <a:ext cx="2573689" cy="14395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200" kern="1200"/>
                <a:t>Funding decisions are reviewed by the PPA 7721 Cross Functional Working Group and PPQ Management Team</a:t>
              </a:r>
            </a:p>
          </p:txBody>
        </p:sp>
      </p:grpSp>
      <p:grpSp>
        <p:nvGrpSpPr>
          <p:cNvPr id="17" name="Group 16" descr="Green box with the language describing to the audience what occurs during the Spending Plan Release.">
            <a:extLst>
              <a:ext uri="{FF2B5EF4-FFF2-40B4-BE49-F238E27FC236}">
                <a16:creationId xmlns:a16="http://schemas.microsoft.com/office/drawing/2014/main" id="{641D2D7B-1A0F-0F84-240D-86B1F4243B72}"/>
              </a:ext>
            </a:extLst>
          </p:cNvPr>
          <p:cNvGrpSpPr/>
          <p:nvPr/>
        </p:nvGrpSpPr>
        <p:grpSpPr>
          <a:xfrm>
            <a:off x="9036099" y="4076190"/>
            <a:ext cx="2729439" cy="2682963"/>
            <a:chOff x="8887" y="1196465"/>
            <a:chExt cx="2729439" cy="1595286"/>
          </a:xfrm>
        </p:grpSpPr>
        <p:sp>
          <p:nvSpPr>
            <p:cNvPr id="18" name="Rectangle: Rounded Corners 17">
              <a:extLst>
                <a:ext uri="{FF2B5EF4-FFF2-40B4-BE49-F238E27FC236}">
                  <a16:creationId xmlns:a16="http://schemas.microsoft.com/office/drawing/2014/main" id="{D7318BDF-DC79-B940-09CA-260EA01453C0}"/>
                </a:ext>
              </a:extLst>
            </p:cNvPr>
            <p:cNvSpPr/>
            <p:nvPr/>
          </p:nvSpPr>
          <p:spPr>
            <a:xfrm>
              <a:off x="8887" y="1196465"/>
              <a:ext cx="2729439" cy="1595286"/>
            </a:xfrm>
            <a:prstGeom prst="roundRect">
              <a:avLst/>
            </a:pr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9" name="Rectangle: Rounded Corners 4">
              <a:extLst>
                <a:ext uri="{FF2B5EF4-FFF2-40B4-BE49-F238E27FC236}">
                  <a16:creationId xmlns:a16="http://schemas.microsoft.com/office/drawing/2014/main" id="{56AD48A8-B8F4-DAC6-528A-1BDFF144D9BB}"/>
                </a:ext>
              </a:extLst>
            </p:cNvPr>
            <p:cNvSpPr txBox="1"/>
            <p:nvPr/>
          </p:nvSpPr>
          <p:spPr>
            <a:xfrm>
              <a:off x="86762" y="1274340"/>
              <a:ext cx="2573689" cy="14395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200"/>
                <a:t>Spending plan posted to the PPA 7721 website and ADODRs contact cooperators receiving funding</a:t>
              </a:r>
              <a:endParaRPr lang="en-US" sz="2200" kern="1200"/>
            </a:p>
          </p:txBody>
        </p:sp>
      </p:grpSp>
      <p:sp>
        <p:nvSpPr>
          <p:cNvPr id="4" name="Slide Number Placeholder 3">
            <a:extLst>
              <a:ext uri="{FF2B5EF4-FFF2-40B4-BE49-F238E27FC236}">
                <a16:creationId xmlns:a16="http://schemas.microsoft.com/office/drawing/2014/main" id="{ED778B90-8927-C16D-ACAC-2B06939AEC65}"/>
              </a:ext>
            </a:extLst>
          </p:cNvPr>
          <p:cNvSpPr>
            <a:spLocks noGrp="1"/>
          </p:cNvSpPr>
          <p:nvPr>
            <p:ph type="sldNum" sz="quarter" idx="12"/>
          </p:nvPr>
        </p:nvSpPr>
        <p:spPr>
          <a:xfrm>
            <a:off x="9333186" y="6356350"/>
            <a:ext cx="2743200" cy="365125"/>
          </a:xfrm>
        </p:spPr>
        <p:txBody>
          <a:bodyPr/>
          <a:lstStyle/>
          <a:p>
            <a:fld id="{5267E680-71FF-44DA-8726-CE9EC60570B4}" type="slidenum">
              <a:rPr lang="en-US" smtClean="0"/>
              <a:t>39</a:t>
            </a:fld>
            <a:endParaRPr lang="en-US"/>
          </a:p>
        </p:txBody>
      </p:sp>
      <p:sp>
        <p:nvSpPr>
          <p:cNvPr id="3" name="Rectangle: Rounded Corners 2">
            <a:extLst>
              <a:ext uri="{FF2B5EF4-FFF2-40B4-BE49-F238E27FC236}">
                <a16:creationId xmlns:a16="http://schemas.microsoft.com/office/drawing/2014/main" id="{E9FEFEC7-264A-7E00-B11C-295C79910EC2}"/>
              </a:ext>
              <a:ext uri="{C183D7F6-B498-43B3-948B-1728B52AA6E4}">
                <adec:decorative xmlns:adec="http://schemas.microsoft.com/office/drawing/2017/decorative" val="1"/>
              </a:ext>
            </a:extLst>
          </p:cNvPr>
          <p:cNvSpPr/>
          <p:nvPr/>
        </p:nvSpPr>
        <p:spPr>
          <a:xfrm>
            <a:off x="200904" y="2073331"/>
            <a:ext cx="2651565" cy="1577047"/>
          </a:xfrm>
          <a:prstGeom prst="round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0F4166D-B973-F00C-CA52-108441867C7E}"/>
              </a:ext>
              <a:ext uri="{C183D7F6-B498-43B3-948B-1728B52AA6E4}">
                <adec:decorative xmlns:adec="http://schemas.microsoft.com/office/drawing/2017/decorative" val="1"/>
              </a:ext>
            </a:extLst>
          </p:cNvPr>
          <p:cNvSpPr/>
          <p:nvPr/>
        </p:nvSpPr>
        <p:spPr>
          <a:xfrm>
            <a:off x="3120934" y="2073330"/>
            <a:ext cx="2651565" cy="1577047"/>
          </a:xfrm>
          <a:prstGeom prst="round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65E73D1-9D70-C045-D77B-78CBC0B967D5}"/>
              </a:ext>
              <a:ext uri="{C183D7F6-B498-43B3-948B-1728B52AA6E4}">
                <adec:decorative xmlns:adec="http://schemas.microsoft.com/office/drawing/2017/decorative" val="1"/>
              </a:ext>
            </a:extLst>
          </p:cNvPr>
          <p:cNvSpPr/>
          <p:nvPr/>
        </p:nvSpPr>
        <p:spPr>
          <a:xfrm>
            <a:off x="6071115" y="2080381"/>
            <a:ext cx="2651565" cy="1577047"/>
          </a:xfrm>
          <a:prstGeom prst="round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17B33702-970D-9FD1-E60C-C8FD8877B242}"/>
              </a:ext>
              <a:ext uri="{C183D7F6-B498-43B3-948B-1728B52AA6E4}">
                <adec:decorative xmlns:adec="http://schemas.microsoft.com/office/drawing/2017/decorative" val="1"/>
              </a:ext>
            </a:extLst>
          </p:cNvPr>
          <p:cNvSpPr/>
          <p:nvPr/>
        </p:nvSpPr>
        <p:spPr>
          <a:xfrm>
            <a:off x="9052292" y="2049581"/>
            <a:ext cx="2651565" cy="1577047"/>
          </a:xfrm>
          <a:prstGeom prst="round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774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2FA3F0-70A1-D3C3-935C-D90536D10A8E}"/>
              </a:ext>
              <a:ext uri="{C183D7F6-B498-43B3-948B-1728B52AA6E4}">
                <adec:decorative xmlns:adec="http://schemas.microsoft.com/office/drawing/2017/decorative" val="1"/>
              </a:ext>
            </a:extLst>
          </p:cNvPr>
          <p:cNvSpPr/>
          <p:nvPr/>
        </p:nvSpPr>
        <p:spPr>
          <a:xfrm>
            <a:off x="-6302104" y="894702"/>
            <a:ext cx="12192000" cy="596646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masis MT Pro Black" panose="02040A04050005020304" pitchFamily="18" charset="0"/>
            </a:endParaRPr>
          </a:p>
        </p:txBody>
      </p:sp>
      <p:grpSp>
        <p:nvGrpSpPr>
          <p:cNvPr id="18" name="Group 17">
            <a:extLst>
              <a:ext uri="{FF2B5EF4-FFF2-40B4-BE49-F238E27FC236}">
                <a16:creationId xmlns:a16="http://schemas.microsoft.com/office/drawing/2014/main" id="{5CAFD2D2-AF9A-F65C-05E7-B390E6E46C6B}"/>
              </a:ext>
              <a:ext uri="{C183D7F6-B498-43B3-948B-1728B52AA6E4}">
                <adec:decorative xmlns:adec="http://schemas.microsoft.com/office/drawing/2017/decorative" val="1"/>
              </a:ext>
            </a:extLst>
          </p:cNvPr>
          <p:cNvGrpSpPr/>
          <p:nvPr/>
        </p:nvGrpSpPr>
        <p:grpSpPr>
          <a:xfrm>
            <a:off x="6082746" y="2278463"/>
            <a:ext cx="6096001" cy="1406570"/>
            <a:chOff x="6082746" y="2463818"/>
            <a:chExt cx="6096001" cy="1406570"/>
          </a:xfrm>
        </p:grpSpPr>
        <p:sp>
          <p:nvSpPr>
            <p:cNvPr id="13" name="Oval 12">
              <a:extLst>
                <a:ext uri="{FF2B5EF4-FFF2-40B4-BE49-F238E27FC236}">
                  <a16:creationId xmlns:a16="http://schemas.microsoft.com/office/drawing/2014/main" id="{A259B5B4-B24B-3C0C-9135-EE715EBBDEDA}"/>
                </a:ext>
                <a:ext uri="{C183D7F6-B498-43B3-948B-1728B52AA6E4}">
                  <adec:decorative xmlns:adec="http://schemas.microsoft.com/office/drawing/2017/decorative" val="1"/>
                </a:ext>
              </a:extLst>
            </p:cNvPr>
            <p:cNvSpPr/>
            <p:nvPr/>
          </p:nvSpPr>
          <p:spPr>
            <a:xfrm>
              <a:off x="6082746" y="2463818"/>
              <a:ext cx="1378227" cy="1366060"/>
            </a:xfrm>
            <a:prstGeom prst="ellipse">
              <a:avLst/>
            </a:prstGeom>
            <a:solidFill>
              <a:schemeClr val="accent6">
                <a:lumMod val="20000"/>
                <a:lumOff val="80000"/>
              </a:schemeClr>
            </a:solidFill>
            <a:ln>
              <a:solidFill>
                <a:schemeClr val="accent6">
                  <a:lumMod val="20000"/>
                  <a:lumOff val="8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masis MT Pro Black" panose="02040A04050005020304" pitchFamily="18" charset="0"/>
              </a:endParaRPr>
            </a:p>
          </p:txBody>
        </p:sp>
        <p:sp>
          <p:nvSpPr>
            <p:cNvPr id="10" name="TextBox 9">
              <a:extLst>
                <a:ext uri="{FF2B5EF4-FFF2-40B4-BE49-F238E27FC236}">
                  <a16:creationId xmlns:a16="http://schemas.microsoft.com/office/drawing/2014/main" id="{8CEF05DC-F02A-3773-6CBD-6EE45698A808}"/>
                </a:ext>
              </a:extLst>
            </p:cNvPr>
            <p:cNvSpPr txBox="1"/>
            <p:nvPr/>
          </p:nvSpPr>
          <p:spPr>
            <a:xfrm>
              <a:off x="6626087" y="2731615"/>
              <a:ext cx="5552660" cy="1138773"/>
            </a:xfrm>
            <a:prstGeom prst="rect">
              <a:avLst/>
            </a:prstGeom>
            <a:noFill/>
          </p:spPr>
          <p:txBody>
            <a:bodyPr wrap="square" rtlCol="0">
              <a:spAutoFit/>
            </a:bodyPr>
            <a:lstStyle/>
            <a:p>
              <a:r>
                <a:rPr lang="en-US" sz="2400">
                  <a:latin typeface="Avenir Next LT Pro Demi" panose="020B0704020202020204" pitchFamily="34" charset="0"/>
                  <a:ea typeface="ADLaM Display" panose="02010000000000000000" pitchFamily="2" charset="0"/>
                  <a:cs typeface="ADLaM Display" panose="02010000000000000000" pitchFamily="2" charset="0"/>
                </a:rPr>
                <a:t>Plant Pest and Disease Management and Disaster Prevention Program </a:t>
              </a:r>
              <a:r>
                <a:rPr lang="en-US" sz="2000">
                  <a:latin typeface="Avenir Next LT Pro Demi" panose="020B0704020202020204" pitchFamily="34" charset="0"/>
                  <a:ea typeface="ADLaM Display" panose="02010000000000000000" pitchFamily="2" charset="0"/>
                  <a:cs typeface="ADLaM Display" panose="02010000000000000000" pitchFamily="2" charset="0"/>
                </a:rPr>
                <a:t>(PPDMDPP)</a:t>
              </a:r>
            </a:p>
          </p:txBody>
        </p:sp>
      </p:grpSp>
      <p:grpSp>
        <p:nvGrpSpPr>
          <p:cNvPr id="19" name="Group 18">
            <a:extLst>
              <a:ext uri="{FF2B5EF4-FFF2-40B4-BE49-F238E27FC236}">
                <a16:creationId xmlns:a16="http://schemas.microsoft.com/office/drawing/2014/main" id="{F2FD931E-233C-5ABD-FF73-C270469A9D44}"/>
              </a:ext>
              <a:ext uri="{C183D7F6-B498-43B3-948B-1728B52AA6E4}">
                <adec:decorative xmlns:adec="http://schemas.microsoft.com/office/drawing/2017/decorative" val="1"/>
              </a:ext>
            </a:extLst>
          </p:cNvPr>
          <p:cNvGrpSpPr/>
          <p:nvPr/>
        </p:nvGrpSpPr>
        <p:grpSpPr>
          <a:xfrm>
            <a:off x="6096000" y="4358362"/>
            <a:ext cx="5561268" cy="1366060"/>
            <a:chOff x="6169421" y="4078781"/>
            <a:chExt cx="5561268" cy="1366060"/>
          </a:xfrm>
        </p:grpSpPr>
        <p:sp>
          <p:nvSpPr>
            <p:cNvPr id="17" name="Oval 16">
              <a:extLst>
                <a:ext uri="{FF2B5EF4-FFF2-40B4-BE49-F238E27FC236}">
                  <a16:creationId xmlns:a16="http://schemas.microsoft.com/office/drawing/2014/main" id="{6C8E0F2B-C576-E893-5422-E05514079CAC}"/>
                </a:ext>
                <a:ext uri="{C183D7F6-B498-43B3-948B-1728B52AA6E4}">
                  <adec:decorative xmlns:adec="http://schemas.microsoft.com/office/drawing/2017/decorative" val="1"/>
                </a:ext>
              </a:extLst>
            </p:cNvPr>
            <p:cNvSpPr/>
            <p:nvPr/>
          </p:nvSpPr>
          <p:spPr>
            <a:xfrm>
              <a:off x="6169421" y="4078781"/>
              <a:ext cx="1378227" cy="1366060"/>
            </a:xfrm>
            <a:prstGeom prst="ellipse">
              <a:avLst/>
            </a:prstGeom>
            <a:solidFill>
              <a:schemeClr val="accent6">
                <a:lumMod val="20000"/>
                <a:lumOff val="80000"/>
              </a:schemeClr>
            </a:solidFill>
            <a:ln>
              <a:solidFill>
                <a:schemeClr val="accent6">
                  <a:lumMod val="20000"/>
                  <a:lumOff val="80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masis MT Pro Black" panose="02040A04050005020304" pitchFamily="18" charset="0"/>
              </a:endParaRPr>
            </a:p>
          </p:txBody>
        </p:sp>
        <p:sp>
          <p:nvSpPr>
            <p:cNvPr id="11" name="TextBox 10">
              <a:extLst>
                <a:ext uri="{FF2B5EF4-FFF2-40B4-BE49-F238E27FC236}">
                  <a16:creationId xmlns:a16="http://schemas.microsoft.com/office/drawing/2014/main" id="{2202BD0D-B98F-3191-866F-31B41DA313B5}"/>
                </a:ext>
              </a:extLst>
            </p:cNvPr>
            <p:cNvSpPr txBox="1"/>
            <p:nvPr/>
          </p:nvSpPr>
          <p:spPr>
            <a:xfrm>
              <a:off x="6559827" y="4577145"/>
              <a:ext cx="5170862" cy="461665"/>
            </a:xfrm>
            <a:prstGeom prst="rect">
              <a:avLst/>
            </a:prstGeom>
            <a:noFill/>
          </p:spPr>
          <p:txBody>
            <a:bodyPr wrap="square" rtlCol="0">
              <a:spAutoFit/>
            </a:bodyPr>
            <a:lstStyle/>
            <a:p>
              <a:r>
                <a:rPr lang="en-US" sz="2400">
                  <a:latin typeface="Avenir Next LT Pro Demi" panose="020B0704020202020204" pitchFamily="34" charset="0"/>
                  <a:ea typeface="ADLaM Display" panose="02010000000000000000" pitchFamily="2" charset="0"/>
                  <a:cs typeface="ADLaM Display" panose="02010000000000000000" pitchFamily="2" charset="0"/>
                </a:rPr>
                <a:t>National Clean Plant Network</a:t>
              </a:r>
            </a:p>
          </p:txBody>
        </p:sp>
      </p:grpSp>
      <p:sp>
        <p:nvSpPr>
          <p:cNvPr id="14" name="Title 13">
            <a:extLst>
              <a:ext uri="{FF2B5EF4-FFF2-40B4-BE49-F238E27FC236}">
                <a16:creationId xmlns:a16="http://schemas.microsoft.com/office/drawing/2014/main" id="{30C13138-59CB-C957-BF1D-A79D9BA1EA16}"/>
              </a:ext>
            </a:extLst>
          </p:cNvPr>
          <p:cNvSpPr>
            <a:spLocks noGrp="1"/>
          </p:cNvSpPr>
          <p:nvPr>
            <p:ph type="title"/>
          </p:nvPr>
        </p:nvSpPr>
        <p:spPr>
          <a:xfrm>
            <a:off x="838200" y="-767662"/>
            <a:ext cx="10515600" cy="767662"/>
          </a:xfrm>
        </p:spPr>
        <p:txBody>
          <a:bodyPr anchor="b"/>
          <a:lstStyle/>
          <a:p>
            <a:r>
              <a:rPr lang="en-US" dirty="0"/>
              <a:t>What is PPA 7721? </a:t>
            </a:r>
            <a:r>
              <a:rPr lang="en-US"/>
              <a:t>– (2 of 2)</a:t>
            </a:r>
            <a:endParaRPr lang="en-US" dirty="0"/>
          </a:p>
        </p:txBody>
      </p:sp>
      <p:grpSp>
        <p:nvGrpSpPr>
          <p:cNvPr id="6" name="Group 5" descr="Image of two girls in an agricultural field holding trays with seedlings for planting. ">
            <a:extLst>
              <a:ext uri="{FF2B5EF4-FFF2-40B4-BE49-F238E27FC236}">
                <a16:creationId xmlns:a16="http://schemas.microsoft.com/office/drawing/2014/main" id="{B68D8E5C-BC46-4D4A-6ED5-52B375C5E2DB}"/>
              </a:ext>
            </a:extLst>
          </p:cNvPr>
          <p:cNvGrpSpPr/>
          <p:nvPr/>
        </p:nvGrpSpPr>
        <p:grpSpPr>
          <a:xfrm>
            <a:off x="239955" y="891541"/>
            <a:ext cx="7707809" cy="5558099"/>
            <a:chOff x="239955" y="891541"/>
            <a:chExt cx="7707809" cy="5558099"/>
          </a:xfrm>
        </p:grpSpPr>
        <p:pic>
          <p:nvPicPr>
            <p:cNvPr id="7" name="Picture 6" descr="Image of two females carrying agricultural products from a field.">
              <a:extLst>
                <a:ext uri="{FF2B5EF4-FFF2-40B4-BE49-F238E27FC236}">
                  <a16:creationId xmlns:a16="http://schemas.microsoft.com/office/drawing/2014/main" id="{EF0FD46B-184E-B7D8-B9BB-44C7C4D66BBC}"/>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l="23000" r="10250" b="-1"/>
            <a:stretch/>
          </p:blipFill>
          <p:spPr>
            <a:xfrm>
              <a:off x="239955" y="1271391"/>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5" name="TextBox 4">
              <a:extLst>
                <a:ext uri="{FF2B5EF4-FFF2-40B4-BE49-F238E27FC236}">
                  <a16:creationId xmlns:a16="http://schemas.microsoft.com/office/drawing/2014/main" id="{BBF48714-DC23-18AB-0B88-217A68721990}"/>
                </a:ext>
              </a:extLst>
            </p:cNvPr>
            <p:cNvSpPr txBox="1"/>
            <p:nvPr/>
          </p:nvSpPr>
          <p:spPr>
            <a:xfrm>
              <a:off x="343375" y="891541"/>
              <a:ext cx="7604389" cy="769441"/>
            </a:xfrm>
            <a:prstGeom prst="rect">
              <a:avLst/>
            </a:prstGeom>
            <a:noFill/>
          </p:spPr>
          <p:txBody>
            <a:bodyPr wrap="none" rtlCol="0">
              <a:spAutoFit/>
            </a:bodyPr>
            <a:lstStyle/>
            <a:p>
              <a:r>
                <a:rPr lang="en-US" sz="4400" dirty="0">
                  <a:latin typeface="Amasis MT Pro Black" panose="02040A04050005020304" pitchFamily="18" charset="0"/>
                </a:rPr>
                <a:t>What is PPA 7721? (2 of 2)</a:t>
              </a:r>
            </a:p>
          </p:txBody>
        </p:sp>
      </p:grpSp>
      <p:sp>
        <p:nvSpPr>
          <p:cNvPr id="4" name="Slide Number Placeholder 3">
            <a:extLst>
              <a:ext uri="{FF2B5EF4-FFF2-40B4-BE49-F238E27FC236}">
                <a16:creationId xmlns:a16="http://schemas.microsoft.com/office/drawing/2014/main" id="{2D697B41-90E4-1E7B-1EA7-E191DAD9ED10}"/>
              </a:ext>
            </a:extLst>
          </p:cNvPr>
          <p:cNvSpPr>
            <a:spLocks noGrp="1"/>
          </p:cNvSpPr>
          <p:nvPr>
            <p:ph type="sldNum" sz="quarter" idx="12"/>
          </p:nvPr>
        </p:nvSpPr>
        <p:spPr/>
        <p:txBody>
          <a:bodyPr/>
          <a:lstStyle/>
          <a:p>
            <a:fld id="{5267E680-71FF-44DA-8726-CE9EC60570B4}" type="slidenum">
              <a:rPr lang="en-US" smtClean="0"/>
              <a:t>4</a:t>
            </a:fld>
            <a:endParaRPr lang="en-US"/>
          </a:p>
        </p:txBody>
      </p:sp>
    </p:spTree>
    <p:extLst>
      <p:ext uri="{BB962C8B-B14F-4D97-AF65-F5344CB8AC3E}">
        <p14:creationId xmlns:p14="http://schemas.microsoft.com/office/powerpoint/2010/main" val="1524674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7D8BE-6659-A960-993D-D602A2BD4655}"/>
              </a:ext>
            </a:extLst>
          </p:cNvPr>
          <p:cNvSpPr>
            <a:spLocks noGrp="1"/>
          </p:cNvSpPr>
          <p:nvPr>
            <p:ph type="title"/>
          </p:nvPr>
        </p:nvSpPr>
        <p:spPr>
          <a:xfrm>
            <a:off x="349685" y="923024"/>
            <a:ext cx="10515600" cy="767662"/>
          </a:xfrm>
        </p:spPr>
        <p:txBody>
          <a:bodyPr/>
          <a:lstStyle/>
          <a:p>
            <a:r>
              <a:rPr lang="en-US">
                <a:latin typeface="Amasis MT Pro Black" panose="02040A04050005020304" pitchFamily="18" charset="0"/>
              </a:rPr>
              <a:t>Let’s go through a checklist</a:t>
            </a:r>
          </a:p>
        </p:txBody>
      </p:sp>
      <p:sp>
        <p:nvSpPr>
          <p:cNvPr id="4" name="Content Placeholder 3">
            <a:extLst>
              <a:ext uri="{FF2B5EF4-FFF2-40B4-BE49-F238E27FC236}">
                <a16:creationId xmlns:a16="http://schemas.microsoft.com/office/drawing/2014/main" id="{F4745EEB-3E7D-80C3-46EC-7C927C03B317}"/>
              </a:ext>
            </a:extLst>
          </p:cNvPr>
          <p:cNvSpPr>
            <a:spLocks noGrp="1"/>
          </p:cNvSpPr>
          <p:nvPr>
            <p:ph idx="1"/>
          </p:nvPr>
        </p:nvSpPr>
        <p:spPr>
          <a:xfrm>
            <a:off x="179261" y="1690687"/>
            <a:ext cx="8254876" cy="5030787"/>
          </a:xfrm>
        </p:spPr>
        <p:txBody>
          <a:bodyPr lIns="91440" tIns="45720" rIns="91440" bIns="45720" anchor="t"/>
          <a:lstStyle/>
          <a:p>
            <a:pPr>
              <a:buFont typeface="Wingdings" panose="05000000000000000000" pitchFamily="2" charset="2"/>
              <a:buChar char="ü"/>
            </a:pPr>
            <a:r>
              <a:rPr lang="en-US" sz="2000">
                <a:latin typeface="Avenir Next LT Pro Demi"/>
              </a:rPr>
              <a:t>Review the FY 2025 Implementation Plan</a:t>
            </a:r>
          </a:p>
          <a:p>
            <a:pPr lvl="1">
              <a:buFont typeface="Wingdings" panose="05000000000000000000" pitchFamily="2" charset="2"/>
              <a:buChar char="ü"/>
            </a:pPr>
            <a:r>
              <a:rPr lang="en-US" sz="2000">
                <a:latin typeface="Avenir Next LT Pro Demi"/>
              </a:rPr>
              <a:t>Identify the appropriate goal area for suggestion idea </a:t>
            </a:r>
            <a:br>
              <a:rPr lang="en-US" sz="2000">
                <a:latin typeface="Avenir Next LT Pro Demi" panose="020B0704020202020204" pitchFamily="34" charset="0"/>
              </a:rPr>
            </a:br>
            <a:r>
              <a:rPr lang="en-US" sz="2000">
                <a:solidFill>
                  <a:srgbClr val="FF0000"/>
                </a:solidFill>
                <a:latin typeface="Avenir Next LT Pro Demi"/>
              </a:rPr>
              <a:t>*must be a single goal area*</a:t>
            </a:r>
          </a:p>
          <a:p>
            <a:pPr lvl="2">
              <a:buFont typeface="Wingdings" panose="05000000000000000000" pitchFamily="2" charset="2"/>
              <a:buChar char="ü"/>
            </a:pPr>
            <a:r>
              <a:rPr lang="en-US">
                <a:latin typeface="Avenir Next LT Pro Demi"/>
              </a:rPr>
              <a:t>Within the goal area, what objective and strategies will this project incorporate?</a:t>
            </a:r>
          </a:p>
          <a:p>
            <a:pPr>
              <a:buFont typeface="Wingdings" panose="05000000000000000000" pitchFamily="2" charset="2"/>
              <a:buChar char="ü"/>
            </a:pPr>
            <a:r>
              <a:rPr lang="en-US" sz="2000">
                <a:latin typeface="Avenir Next LT Pro Demi"/>
              </a:rPr>
              <a:t>Develop suggestion activities with these components in mind:</a:t>
            </a:r>
          </a:p>
          <a:p>
            <a:pPr lvl="1">
              <a:buFont typeface="Wingdings" panose="05000000000000000000" pitchFamily="2" charset="2"/>
              <a:buChar char="ü"/>
            </a:pPr>
            <a:r>
              <a:rPr lang="en-US" sz="2000">
                <a:latin typeface="Avenir Next LT Pro Demi"/>
              </a:rPr>
              <a:t>Concise, descriptive title</a:t>
            </a:r>
          </a:p>
          <a:p>
            <a:pPr lvl="1">
              <a:buFont typeface="Wingdings" panose="05000000000000000000" pitchFamily="2" charset="2"/>
              <a:buChar char="ü"/>
            </a:pPr>
            <a:r>
              <a:rPr lang="en-US" sz="2000">
                <a:latin typeface="Avenir Next LT Pro Demi"/>
              </a:rPr>
              <a:t>Define specific activities for each cooperator</a:t>
            </a:r>
          </a:p>
          <a:p>
            <a:pPr lvl="1">
              <a:buFont typeface="Wingdings" panose="05000000000000000000" pitchFamily="2" charset="2"/>
              <a:buChar char="ü"/>
            </a:pPr>
            <a:r>
              <a:rPr lang="en-US" sz="2000">
                <a:solidFill>
                  <a:sysClr val="windowText" lastClr="000000"/>
                </a:solidFill>
                <a:latin typeface="Avenir Next LT Pro Demi"/>
              </a:rPr>
              <a:t>Provide detailed background information</a:t>
            </a:r>
          </a:p>
          <a:p>
            <a:pPr lvl="1">
              <a:buFont typeface="Wingdings" panose="05000000000000000000" pitchFamily="2" charset="2"/>
              <a:buChar char="ü"/>
            </a:pPr>
            <a:r>
              <a:rPr lang="en-US" sz="2000">
                <a:latin typeface="Avenir Next LT Pro Demi"/>
              </a:rPr>
              <a:t>Clearly outline benefits to PPQ and stakeholders</a:t>
            </a:r>
          </a:p>
          <a:p>
            <a:pPr lvl="1">
              <a:buFont typeface="Wingdings" panose="05000000000000000000" pitchFamily="2" charset="2"/>
              <a:buChar char="ü"/>
            </a:pPr>
            <a:r>
              <a:rPr lang="en-US" sz="2000">
                <a:latin typeface="Avenir Next LT Pro Demi"/>
              </a:rPr>
              <a:t>Provide single year o</a:t>
            </a:r>
            <a:r>
              <a:rPr lang="en-US" sz="2000">
                <a:solidFill>
                  <a:sysClr val="windowText" lastClr="000000"/>
                </a:solidFill>
                <a:latin typeface="Avenir Next LT Pro Demi"/>
              </a:rPr>
              <a:t>bjectives and deliverables</a:t>
            </a:r>
          </a:p>
          <a:p>
            <a:pPr lvl="1">
              <a:buFont typeface="Wingdings" panose="05000000000000000000" pitchFamily="2" charset="2"/>
              <a:buChar char="ü"/>
            </a:pPr>
            <a:r>
              <a:rPr lang="en-US" sz="2000">
                <a:latin typeface="Avenir Next LT Pro Demi"/>
              </a:rPr>
              <a:t>Describe budget and justification for funds</a:t>
            </a:r>
          </a:p>
          <a:p>
            <a:pPr>
              <a:buFont typeface="Wingdings" panose="05000000000000000000" pitchFamily="2" charset="2"/>
              <a:buChar char="ü"/>
            </a:pPr>
            <a:r>
              <a:rPr lang="en-US" sz="2000">
                <a:latin typeface="Avenir Next LT Pro Demi"/>
              </a:rPr>
              <a:t>Submit suggestion during open period from </a:t>
            </a:r>
          </a:p>
          <a:p>
            <a:pPr marL="1487488" indent="0">
              <a:lnSpc>
                <a:spcPct val="100000"/>
              </a:lnSpc>
              <a:spcBef>
                <a:spcPts val="0"/>
              </a:spcBef>
              <a:buNone/>
            </a:pPr>
            <a:r>
              <a:rPr lang="en-US" sz="2000">
                <a:solidFill>
                  <a:srgbClr val="FF0000"/>
                </a:solidFill>
                <a:latin typeface="Avenir Next LT Pro Demi"/>
              </a:rPr>
              <a:t>   June 5 – July 31</a:t>
            </a:r>
            <a:endParaRPr lang="en-US" sz="2000">
              <a:solidFill>
                <a:srgbClr val="FF0000"/>
              </a:solidFill>
            </a:endParaRPr>
          </a:p>
          <a:p>
            <a:pPr lvl="1">
              <a:buFont typeface="Wingdings" panose="05000000000000000000" pitchFamily="2" charset="2"/>
              <a:buChar char="ü"/>
            </a:pPr>
            <a:endParaRPr lang="en-US" sz="2000">
              <a:solidFill>
                <a:sysClr val="windowText" lastClr="000000"/>
              </a:solidFill>
            </a:endParaRPr>
          </a:p>
          <a:p>
            <a:pPr lvl="1">
              <a:buFont typeface="Wingdings" panose="05000000000000000000" pitchFamily="2" charset="2"/>
              <a:buChar char="ü"/>
            </a:pPr>
            <a:endParaRPr lang="en-US" sz="2000">
              <a:solidFill>
                <a:schemeClr val="tx1"/>
              </a:solidFill>
            </a:endParaRPr>
          </a:p>
          <a:p>
            <a:pPr lvl="1">
              <a:buFont typeface="Wingdings" panose="05000000000000000000" pitchFamily="2" charset="2"/>
              <a:buChar char="ü"/>
            </a:pPr>
            <a:endParaRPr lang="en-US" sz="2000"/>
          </a:p>
          <a:p>
            <a:pPr lvl="1">
              <a:buFont typeface="Wingdings" panose="05000000000000000000" pitchFamily="2" charset="2"/>
              <a:buChar char="ü"/>
            </a:pPr>
            <a:endParaRPr lang="en-US" sz="2000"/>
          </a:p>
          <a:p>
            <a:pPr lvl="1">
              <a:buFont typeface="Wingdings" panose="05000000000000000000" pitchFamily="2" charset="2"/>
              <a:buChar char="ü"/>
            </a:pPr>
            <a:endParaRPr lang="en-US" sz="2000"/>
          </a:p>
        </p:txBody>
      </p:sp>
      <p:pic>
        <p:nvPicPr>
          <p:cNvPr id="13" name="Picture 12" descr="A hand holding a magnifying glass&#10;&#10;">
            <a:extLst>
              <a:ext uri="{FF2B5EF4-FFF2-40B4-BE49-F238E27FC236}">
                <a16:creationId xmlns:a16="http://schemas.microsoft.com/office/drawing/2014/main" id="{0F675A77-0126-9698-31B5-BFF0BC486F2F}"/>
              </a:ext>
              <a:ext uri="{C183D7F6-B498-43B3-948B-1728B52AA6E4}">
                <adec:decorative xmlns:adec="http://schemas.microsoft.com/office/drawing/2017/decorative" val="0"/>
              </a:ext>
            </a:extLst>
          </p:cNvPr>
          <p:cNvPicPr>
            <a:picLocks noChangeAspect="1"/>
          </p:cNvPicPr>
          <p:nvPr/>
        </p:nvPicPr>
        <p:blipFill>
          <a:blip r:embed="rId3">
            <a:alphaModFix amt="42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66879" y="866275"/>
            <a:ext cx="8386010" cy="6017887"/>
          </a:xfrm>
          <a:prstGeom prst="rect">
            <a:avLst/>
          </a:prstGeom>
        </p:spPr>
      </p:pic>
      <p:sp>
        <p:nvSpPr>
          <p:cNvPr id="3" name="Slide Number Placeholder 2">
            <a:extLst>
              <a:ext uri="{FF2B5EF4-FFF2-40B4-BE49-F238E27FC236}">
                <a16:creationId xmlns:a16="http://schemas.microsoft.com/office/drawing/2014/main" id="{31864623-38C0-E116-5E96-DDC4F355CAB6}"/>
              </a:ext>
            </a:extLst>
          </p:cNvPr>
          <p:cNvSpPr>
            <a:spLocks noGrp="1"/>
          </p:cNvSpPr>
          <p:nvPr>
            <p:ph type="sldNum" sz="quarter" idx="12"/>
          </p:nvPr>
        </p:nvSpPr>
        <p:spPr/>
        <p:txBody>
          <a:bodyPr/>
          <a:lstStyle/>
          <a:p>
            <a:fld id="{5267E680-71FF-44DA-8726-CE9EC60570B4}" type="slidenum">
              <a:rPr lang="en-US" smtClean="0"/>
              <a:t>40</a:t>
            </a:fld>
            <a:endParaRPr lang="en-US"/>
          </a:p>
        </p:txBody>
      </p:sp>
    </p:spTree>
    <p:extLst>
      <p:ext uri="{BB962C8B-B14F-4D97-AF65-F5344CB8AC3E}">
        <p14:creationId xmlns:p14="http://schemas.microsoft.com/office/powerpoint/2010/main" val="2744947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6AA2D906-95D4-5A7F-DF51-67A2786159EE}"/>
              </a:ext>
            </a:extLst>
          </p:cNvPr>
          <p:cNvSpPr>
            <a:spLocks noGrp="1"/>
          </p:cNvSpPr>
          <p:nvPr>
            <p:ph type="title"/>
          </p:nvPr>
        </p:nvSpPr>
        <p:spPr>
          <a:xfrm>
            <a:off x="368968" y="954538"/>
            <a:ext cx="3363180" cy="767662"/>
          </a:xfrm>
        </p:spPr>
        <p:txBody>
          <a:bodyPr/>
          <a:lstStyle/>
          <a:p>
            <a:r>
              <a:rPr lang="en-US">
                <a:latin typeface="Amasis MT Pro Black" panose="02040A04050005020304" pitchFamily="18" charset="0"/>
              </a:rPr>
              <a:t>Resources</a:t>
            </a:r>
          </a:p>
        </p:txBody>
      </p:sp>
      <p:grpSp>
        <p:nvGrpSpPr>
          <p:cNvPr id="21" name="Group 20" descr="An image of a female holding a laptop helping to emphasize our message about PPA 7721 resources being available on the web or through the Stakeholder registry.  ">
            <a:extLst>
              <a:ext uri="{FF2B5EF4-FFF2-40B4-BE49-F238E27FC236}">
                <a16:creationId xmlns:a16="http://schemas.microsoft.com/office/drawing/2014/main" id="{9AD6EB4C-2D88-A5F6-2A5F-3538194EF531}"/>
              </a:ext>
            </a:extLst>
          </p:cNvPr>
          <p:cNvGrpSpPr/>
          <p:nvPr/>
        </p:nvGrpSpPr>
        <p:grpSpPr>
          <a:xfrm>
            <a:off x="0" y="3182727"/>
            <a:ext cx="3732248" cy="3903873"/>
            <a:chOff x="0" y="3182727"/>
            <a:chExt cx="3732248" cy="3903873"/>
          </a:xfrm>
        </p:grpSpPr>
        <p:pic>
          <p:nvPicPr>
            <p:cNvPr id="15" name="Graphic 14" descr="Man carrying a laptop">
              <a:extLst>
                <a:ext uri="{FF2B5EF4-FFF2-40B4-BE49-F238E27FC236}">
                  <a16:creationId xmlns:a16="http://schemas.microsoft.com/office/drawing/2014/main" id="{21C1A969-D201-7EC7-51D2-3D2461CD02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4437908"/>
              <a:ext cx="3732248" cy="2648692"/>
            </a:xfrm>
            <a:prstGeom prst="rect">
              <a:avLst/>
            </a:prstGeom>
          </p:spPr>
        </p:pic>
        <p:pic>
          <p:nvPicPr>
            <p:cNvPr id="17" name="Graphic 16" descr="A woman with bangs">
              <a:extLst>
                <a:ext uri="{FF2B5EF4-FFF2-40B4-BE49-F238E27FC236}">
                  <a16:creationId xmlns:a16="http://schemas.microsoft.com/office/drawing/2014/main" id="{277F9748-CF88-BC6C-C8AA-6C9D0E4B56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7047" y="3182727"/>
              <a:ext cx="1565136" cy="1805926"/>
            </a:xfrm>
            <a:prstGeom prst="rect">
              <a:avLst/>
            </a:prstGeom>
          </p:spPr>
        </p:pic>
        <p:pic>
          <p:nvPicPr>
            <p:cNvPr id="19" name="Graphic 18" descr="A happy face">
              <a:extLst>
                <a:ext uri="{FF2B5EF4-FFF2-40B4-BE49-F238E27FC236}">
                  <a16:creationId xmlns:a16="http://schemas.microsoft.com/office/drawing/2014/main" id="{79FDB7DC-D844-ADFA-FD69-7E3035E51A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69289" y="3972136"/>
              <a:ext cx="642107" cy="662173"/>
            </a:xfrm>
            <a:prstGeom prst="rect">
              <a:avLst/>
            </a:prstGeom>
          </p:spPr>
        </p:pic>
      </p:grpSp>
      <p:sp>
        <p:nvSpPr>
          <p:cNvPr id="3" name="Content Placeholder 2">
            <a:extLst>
              <a:ext uri="{FF2B5EF4-FFF2-40B4-BE49-F238E27FC236}">
                <a16:creationId xmlns:a16="http://schemas.microsoft.com/office/drawing/2014/main" id="{6D39EEED-C73C-144F-4BBD-F6FC90FA7AE0}"/>
              </a:ext>
            </a:extLst>
          </p:cNvPr>
          <p:cNvSpPr>
            <a:spLocks noGrp="1"/>
          </p:cNvSpPr>
          <p:nvPr>
            <p:ph idx="1"/>
          </p:nvPr>
        </p:nvSpPr>
        <p:spPr>
          <a:xfrm>
            <a:off x="3732148" y="1286380"/>
            <a:ext cx="7146332" cy="5445890"/>
          </a:xfrm>
        </p:spPr>
        <p:txBody>
          <a:bodyPr lIns="91440" tIns="45720" rIns="91440" bIns="45720" anchor="t"/>
          <a:lstStyle/>
          <a:p>
            <a:pPr marL="0" indent="0">
              <a:buNone/>
            </a:pPr>
            <a:r>
              <a:rPr lang="en-US" sz="2200" dirty="0">
                <a:latin typeface="Amasis MT Pro Black"/>
              </a:rPr>
              <a:t>PPA 7721 Website:</a:t>
            </a:r>
            <a:endParaRPr lang="en-US" sz="2200" dirty="0">
              <a:latin typeface="Amasis MT Pro Black"/>
              <a:hlinkClick r:id="" action="ppaction://noaction"/>
            </a:endParaRPr>
          </a:p>
          <a:p>
            <a:pPr marL="0" indent="0">
              <a:buNone/>
            </a:pPr>
            <a:r>
              <a:rPr lang="en-US" sz="2200" dirty="0">
                <a:solidFill>
                  <a:srgbClr val="0563C1"/>
                </a:solidFill>
                <a:latin typeface="Amasis MT Pro Black"/>
                <a:hlinkClick r:id="rId9"/>
              </a:rPr>
              <a:t>https://www.aphis.usda.gov/funding/ppdmdpp</a:t>
            </a:r>
            <a:endParaRPr lang="en-US" sz="2200" dirty="0">
              <a:solidFill>
                <a:srgbClr val="0563C1"/>
              </a:solidFill>
              <a:latin typeface="Amasis MT Pro Black"/>
            </a:endParaRPr>
          </a:p>
          <a:p>
            <a:pPr marL="0" indent="0">
              <a:buNone/>
            </a:pPr>
            <a:endParaRPr lang="en-US" sz="2200" dirty="0"/>
          </a:p>
          <a:p>
            <a:pPr marL="0" indent="0">
              <a:lnSpc>
                <a:spcPct val="100000"/>
              </a:lnSpc>
              <a:spcBef>
                <a:spcPts val="0"/>
              </a:spcBef>
              <a:buNone/>
            </a:pPr>
            <a:r>
              <a:rPr lang="en-US" sz="2200" dirty="0">
                <a:latin typeface="Amasis MT Pro Black"/>
              </a:rPr>
              <a:t>Stakeholder registry: </a:t>
            </a:r>
            <a:r>
              <a:rPr lang="en-US" sz="2200" dirty="0">
                <a:latin typeface="Amasis MT Pro Black"/>
                <a:hlinkClick r:id="rId10"/>
              </a:rPr>
              <a:t>https://public.govdelivery.com/accounts/USDAAPHIS/subscriber/new</a:t>
            </a:r>
            <a:r>
              <a:rPr lang="en-US" sz="2200" dirty="0">
                <a:latin typeface="Amasis MT Pro Black"/>
              </a:rPr>
              <a:t> </a:t>
            </a:r>
          </a:p>
          <a:p>
            <a:pPr marL="0" indent="0">
              <a:buNone/>
            </a:pPr>
            <a:endParaRPr lang="en-US" sz="2200" dirty="0"/>
          </a:p>
          <a:p>
            <a:pPr marL="0" indent="0">
              <a:buNone/>
            </a:pPr>
            <a:endParaRPr lang="en-US" sz="2200" dirty="0"/>
          </a:p>
          <a:p>
            <a:pPr marL="0" indent="0">
              <a:buNone/>
            </a:pPr>
            <a:endParaRPr lang="en-US" sz="2200" dirty="0"/>
          </a:p>
          <a:p>
            <a:pPr marL="0" indent="0">
              <a:lnSpc>
                <a:spcPct val="100000"/>
              </a:lnSpc>
              <a:spcBef>
                <a:spcPts val="0"/>
              </a:spcBef>
              <a:buNone/>
            </a:pPr>
            <a:endParaRPr lang="en-US" sz="2200" dirty="0">
              <a:latin typeface="Amasis MT Pro Black"/>
            </a:endParaRPr>
          </a:p>
          <a:p>
            <a:pPr marL="0" indent="0">
              <a:lnSpc>
                <a:spcPct val="100000"/>
              </a:lnSpc>
              <a:spcBef>
                <a:spcPts val="0"/>
              </a:spcBef>
              <a:buNone/>
            </a:pPr>
            <a:endParaRPr lang="en-US" sz="2200" dirty="0">
              <a:latin typeface="Amasis MT Pro Black"/>
            </a:endParaRPr>
          </a:p>
          <a:p>
            <a:pPr marL="0" indent="0">
              <a:lnSpc>
                <a:spcPct val="100000"/>
              </a:lnSpc>
              <a:spcBef>
                <a:spcPts val="0"/>
              </a:spcBef>
              <a:buNone/>
            </a:pPr>
            <a:endParaRPr lang="en-US" sz="2200" dirty="0">
              <a:latin typeface="Amasis MT Pro Black"/>
            </a:endParaRPr>
          </a:p>
          <a:p>
            <a:pPr marL="0" indent="0">
              <a:lnSpc>
                <a:spcPct val="100000"/>
              </a:lnSpc>
              <a:spcBef>
                <a:spcPts val="0"/>
              </a:spcBef>
              <a:buNone/>
            </a:pPr>
            <a:r>
              <a:rPr lang="en-US" sz="2200" dirty="0">
                <a:latin typeface="Amasis MT Pro Black"/>
              </a:rPr>
              <a:t>Contact us at:</a:t>
            </a:r>
            <a:endParaRPr lang="en-US" dirty="0"/>
          </a:p>
          <a:p>
            <a:pPr marL="0" indent="0">
              <a:buNone/>
            </a:pPr>
            <a:r>
              <a:rPr lang="en-US" sz="2200" dirty="0">
                <a:latin typeface="Amasis MT Pro Black"/>
                <a:hlinkClick r:id="rId11"/>
              </a:rPr>
              <a:t>ppa-projects</a:t>
            </a:r>
            <a:r>
              <a:rPr lang="en-US" sz="2200" dirty="0">
                <a:latin typeface="Amasis MT Pro Black"/>
                <a:hlinkClick r:id="rId12"/>
              </a:rPr>
              <a:t>@usda.gov</a:t>
            </a:r>
            <a:r>
              <a:rPr lang="en-US" sz="2200" dirty="0">
                <a:latin typeface="Amasis MT Pro Black"/>
              </a:rPr>
              <a:t> </a:t>
            </a:r>
            <a:endParaRPr lang="en-US" sz="2200" dirty="0"/>
          </a:p>
          <a:p>
            <a:pPr marL="0" indent="0">
              <a:buNone/>
            </a:pPr>
            <a:endParaRPr lang="en-US" sz="2400" dirty="0"/>
          </a:p>
        </p:txBody>
      </p:sp>
      <p:pic>
        <p:nvPicPr>
          <p:cNvPr id="9" name="Picture 8" descr="The Stakeholder Registry drop down list with Plant Protection Act Section 7721 selected to subscribe to alerts">
            <a:extLst>
              <a:ext uri="{FF2B5EF4-FFF2-40B4-BE49-F238E27FC236}">
                <a16:creationId xmlns:a16="http://schemas.microsoft.com/office/drawing/2014/main" id="{15C7187E-C437-B6AE-73FA-7C5C4114A6FD}"/>
              </a:ext>
            </a:extLst>
          </p:cNvPr>
          <p:cNvPicPr>
            <a:picLocks noChangeAspect="1"/>
          </p:cNvPicPr>
          <p:nvPr/>
        </p:nvPicPr>
        <p:blipFill rotWithShape="1">
          <a:blip r:embed="rId13"/>
          <a:srcRect l="10048" t="25944" r="73510" b="55096"/>
          <a:stretch/>
        </p:blipFill>
        <p:spPr bwMode="auto">
          <a:xfrm>
            <a:off x="4328005" y="3568117"/>
            <a:ext cx="6924196" cy="2220487"/>
          </a:xfrm>
          <a:prstGeom prst="rect">
            <a:avLst/>
          </a:prstGeom>
          <a:ln>
            <a:solidFill>
              <a:schemeClr val="bg1">
                <a:lumMod val="75000"/>
              </a:schemeClr>
            </a:solid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AD48199B-74FB-8C94-9BC0-7DBA41B9CFDB}"/>
              </a:ext>
            </a:extLst>
          </p:cNvPr>
          <p:cNvSpPr>
            <a:spLocks noGrp="1"/>
          </p:cNvSpPr>
          <p:nvPr>
            <p:ph type="sldNum" sz="quarter" idx="12"/>
          </p:nvPr>
        </p:nvSpPr>
        <p:spPr/>
        <p:txBody>
          <a:bodyPr/>
          <a:lstStyle/>
          <a:p>
            <a:fld id="{5267E680-71FF-44DA-8726-CE9EC60570B4}" type="slidenum">
              <a:rPr lang="en-US" smtClean="0"/>
              <a:t>41</a:t>
            </a:fld>
            <a:endParaRPr lang="en-US"/>
          </a:p>
        </p:txBody>
      </p:sp>
    </p:spTree>
    <p:extLst>
      <p:ext uri="{BB962C8B-B14F-4D97-AF65-F5344CB8AC3E}">
        <p14:creationId xmlns:p14="http://schemas.microsoft.com/office/powerpoint/2010/main" val="3572609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EB596-C72C-C85B-C4BA-2E9491CA33BE}"/>
              </a:ext>
            </a:extLst>
          </p:cNvPr>
          <p:cNvSpPr>
            <a:spLocks noGrp="1"/>
          </p:cNvSpPr>
          <p:nvPr>
            <p:ph type="title"/>
          </p:nvPr>
        </p:nvSpPr>
        <p:spPr>
          <a:xfrm>
            <a:off x="348915" y="950998"/>
            <a:ext cx="10850062" cy="823912"/>
          </a:xfrm>
        </p:spPr>
        <p:txBody>
          <a:bodyPr/>
          <a:lstStyle/>
          <a:p>
            <a:r>
              <a:rPr lang="en-US">
                <a:latin typeface="Amasis MT Pro Black" panose="02040A04050005020304" pitchFamily="18" charset="0"/>
              </a:rPr>
              <a:t>Contribute to PPA 7721 as a Reviewer</a:t>
            </a:r>
          </a:p>
        </p:txBody>
      </p:sp>
      <p:sp>
        <p:nvSpPr>
          <p:cNvPr id="6" name="Content Placeholder 5" descr="Box containing details of the ask for volunteer reviewers, the benefits of being a reviewer, and how to contact PPA 7721 if interested in being a reviewer. ">
            <a:extLst>
              <a:ext uri="{FF2B5EF4-FFF2-40B4-BE49-F238E27FC236}">
                <a16:creationId xmlns:a16="http://schemas.microsoft.com/office/drawing/2014/main" id="{88AF008A-D220-4BB4-D15D-4D47D77EE22C}"/>
              </a:ext>
            </a:extLst>
          </p:cNvPr>
          <p:cNvSpPr>
            <a:spLocks noGrp="1"/>
          </p:cNvSpPr>
          <p:nvPr>
            <p:ph sz="half" idx="2"/>
          </p:nvPr>
        </p:nvSpPr>
        <p:spPr>
          <a:xfrm>
            <a:off x="190904" y="1981756"/>
            <a:ext cx="6718300" cy="4557156"/>
          </a:xfrm>
        </p:spPr>
        <p:style>
          <a:lnRef idx="2">
            <a:schemeClr val="accent3"/>
          </a:lnRef>
          <a:fillRef idx="1">
            <a:schemeClr val="lt1"/>
          </a:fillRef>
          <a:effectRef idx="0">
            <a:schemeClr val="accent3"/>
          </a:effectRef>
          <a:fontRef idx="minor">
            <a:schemeClr val="dk1"/>
          </a:fontRef>
        </p:style>
        <p:txBody>
          <a:bodyPr/>
          <a:lstStyle/>
          <a:p>
            <a:r>
              <a:rPr lang="en-US" sz="2800" dirty="0">
                <a:latin typeface="Amasis MT Pro Medium" panose="02040604050005020304" pitchFamily="18" charset="0"/>
              </a:rPr>
              <a:t>We need subject matter experts to review suggestions during the review period</a:t>
            </a:r>
          </a:p>
          <a:p>
            <a:endParaRPr lang="en-US" sz="2800" dirty="0">
              <a:latin typeface="Amasis MT Pro Medium" panose="02040604050005020304" pitchFamily="18" charset="0"/>
            </a:endParaRPr>
          </a:p>
          <a:p>
            <a:r>
              <a:rPr lang="en-US" dirty="0">
                <a:latin typeface="Amasis MT Pro Medium" panose="02040604050005020304" pitchFamily="18" charset="0"/>
              </a:rPr>
              <a:t>Benefits include</a:t>
            </a:r>
          </a:p>
          <a:p>
            <a:pPr lvl="1"/>
            <a:r>
              <a:rPr lang="en-US" dirty="0">
                <a:latin typeface="Amasis MT Pro Medium" panose="02040604050005020304" pitchFamily="18" charset="0"/>
              </a:rPr>
              <a:t>CV/resume experience</a:t>
            </a:r>
          </a:p>
          <a:p>
            <a:pPr lvl="1"/>
            <a:r>
              <a:rPr lang="en-US" dirty="0">
                <a:latin typeface="Amasis MT Pro Medium" panose="02040604050005020304" pitchFamily="18" charset="0"/>
              </a:rPr>
              <a:t>Behind-the-scenes knowledge of the PPA 7721 process</a:t>
            </a:r>
          </a:p>
          <a:p>
            <a:pPr lvl="1"/>
            <a:endParaRPr lang="en-US" dirty="0">
              <a:latin typeface="Amasis MT Pro Medium" panose="020406040500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latin typeface="Amasis MT Pro Medium" panose="02040604050005020304" pitchFamily="18" charset="0"/>
              </a:rPr>
              <a:t>Contact </a:t>
            </a:r>
            <a:r>
              <a:rPr lang="en-US" sz="2800" dirty="0">
                <a:latin typeface="Amasis MT Pro Medium" panose="02040604050005020304" pitchFamily="18" charset="0"/>
              </a:rPr>
              <a:t>us at </a:t>
            </a:r>
            <a:r>
              <a:rPr kumimoji="0" lang="en-US" b="0" i="0" u="none" strike="noStrike" kern="1200" cap="none" spc="0" normalizeH="0" baseline="0" noProof="0" dirty="0">
                <a:ln>
                  <a:noFill/>
                </a:ln>
                <a:solidFill>
                  <a:prstClr val="black"/>
                </a:solidFill>
                <a:effectLst/>
                <a:uLnTx/>
                <a:uFillTx/>
                <a:latin typeface="Amasis MT Pro Medium" panose="02040604050005020304" pitchFamily="18" charset="0"/>
                <a:hlinkClick r:id="rId3"/>
              </a:rPr>
              <a:t>ppa-projects</a:t>
            </a:r>
            <a:r>
              <a:rPr kumimoji="0" lang="en-US" b="0" i="0" u="none" strike="noStrike" kern="1200" cap="none" spc="0" normalizeH="0" baseline="0" noProof="0" dirty="0">
                <a:ln>
                  <a:noFill/>
                </a:ln>
                <a:solidFill>
                  <a:prstClr val="black"/>
                </a:solidFill>
                <a:effectLst/>
                <a:uLnTx/>
                <a:uFillTx/>
                <a:latin typeface="Amasis MT Pro Medium" panose="02040604050005020304" pitchFamily="18" charset="0"/>
                <a:hlinkClick r:id="rId4"/>
              </a:rPr>
              <a:t>@usda.gov</a:t>
            </a:r>
            <a:r>
              <a:rPr kumimoji="0" lang="en-US" sz="2200" b="0" i="0" u="none" strike="noStrike" kern="1200" cap="none" spc="0" normalizeH="0" baseline="0" noProof="0" dirty="0">
                <a:ln>
                  <a:noFill/>
                </a:ln>
                <a:solidFill>
                  <a:prstClr val="black"/>
                </a:solidFill>
                <a:effectLst/>
                <a:uLnTx/>
                <a:uFillTx/>
                <a:latin typeface="Amasis MT Pro Black"/>
                <a:ea typeface="+mn-ea"/>
                <a:cs typeface="+mn-cs"/>
              </a:rPr>
              <a:t> </a:t>
            </a:r>
            <a:endParaRPr lang="en-US" sz="2800" dirty="0">
              <a:latin typeface="Amasis MT Pro Medium" panose="02040604050005020304" pitchFamily="18" charset="0"/>
            </a:endParaRPr>
          </a:p>
          <a:p>
            <a:pPr marL="0" indent="0">
              <a:buNone/>
            </a:pPr>
            <a:endParaRPr lang="en-US" dirty="0">
              <a:latin typeface="Amasis MT Pro Medium" panose="02040604050005020304" pitchFamily="18" charset="0"/>
            </a:endParaRPr>
          </a:p>
          <a:p>
            <a:pPr lvl="1"/>
            <a:endParaRPr lang="en-US" dirty="0"/>
          </a:p>
        </p:txBody>
      </p:sp>
      <p:pic>
        <p:nvPicPr>
          <p:cNvPr id="10" name="Picture 9" descr="Three individuals sitting at a desk collaborating and reviewing a document or other information. &#10;">
            <a:extLst>
              <a:ext uri="{FF2B5EF4-FFF2-40B4-BE49-F238E27FC236}">
                <a16:creationId xmlns:a16="http://schemas.microsoft.com/office/drawing/2014/main" id="{3FD38371-4D34-623C-8A05-278A071CB71A}"/>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2767"/>
          <a:stretch/>
        </p:blipFill>
        <p:spPr>
          <a:xfrm>
            <a:off x="6909204" y="2650654"/>
            <a:ext cx="5517341" cy="3143250"/>
          </a:xfrm>
          <a:prstGeom prst="rect">
            <a:avLst/>
          </a:prstGeom>
          <a:ln>
            <a:noFill/>
          </a:ln>
          <a:effectLst>
            <a:softEdge rad="112500"/>
          </a:effectLst>
        </p:spPr>
      </p:pic>
      <p:sp>
        <p:nvSpPr>
          <p:cNvPr id="11" name="TextBox 10">
            <a:extLst>
              <a:ext uri="{FF2B5EF4-FFF2-40B4-BE49-F238E27FC236}">
                <a16:creationId xmlns:a16="http://schemas.microsoft.com/office/drawing/2014/main" id="{6FB05BA7-CF2D-C58B-5369-41A329C7076A}"/>
              </a:ext>
            </a:extLst>
          </p:cNvPr>
          <p:cNvSpPr txBox="1"/>
          <p:nvPr/>
        </p:nvSpPr>
        <p:spPr>
          <a:xfrm>
            <a:off x="6909204" y="5876367"/>
            <a:ext cx="7143750" cy="230832"/>
          </a:xfrm>
          <a:prstGeom prst="rect">
            <a:avLst/>
          </a:prstGeom>
          <a:noFill/>
        </p:spPr>
        <p:txBody>
          <a:bodyPr wrap="square" rtlCol="0">
            <a:spAutoFit/>
          </a:bodyPr>
          <a:lstStyle/>
          <a:p>
            <a:r>
              <a:rPr lang="en-US" sz="900">
                <a:hlinkClick r:id="rId6" tooltip="https://www.enago.com/academy/suggest-reviewers-paper/"/>
              </a:rPr>
              <a:t>This Photo</a:t>
            </a:r>
            <a:r>
              <a:rPr lang="en-US" sz="900"/>
              <a:t> by Unknown Author is licensed under </a:t>
            </a:r>
            <a:r>
              <a:rPr lang="en-US" sz="900">
                <a:hlinkClick r:id="rId7" tooltip="https://creativecommons.org/licenses/by-nc-sa/3.0/"/>
              </a:rPr>
              <a:t>CC BY-SA-NC</a:t>
            </a:r>
            <a:endParaRPr lang="en-US" sz="900"/>
          </a:p>
        </p:txBody>
      </p:sp>
      <p:sp>
        <p:nvSpPr>
          <p:cNvPr id="3" name="Slide Number Placeholder 2">
            <a:extLst>
              <a:ext uri="{FF2B5EF4-FFF2-40B4-BE49-F238E27FC236}">
                <a16:creationId xmlns:a16="http://schemas.microsoft.com/office/drawing/2014/main" id="{781ACFCD-2EAF-7ABB-8D50-2048E83842C8}"/>
              </a:ext>
            </a:extLst>
          </p:cNvPr>
          <p:cNvSpPr>
            <a:spLocks noGrp="1"/>
          </p:cNvSpPr>
          <p:nvPr>
            <p:ph type="sldNum" sz="quarter" idx="12"/>
          </p:nvPr>
        </p:nvSpPr>
        <p:spPr/>
        <p:txBody>
          <a:bodyPr/>
          <a:lstStyle/>
          <a:p>
            <a:fld id="{5267E680-71FF-44DA-8726-CE9EC60570B4}" type="slidenum">
              <a:rPr lang="en-US" smtClean="0"/>
              <a:t>42</a:t>
            </a:fld>
            <a:endParaRPr lang="en-US"/>
          </a:p>
        </p:txBody>
      </p:sp>
    </p:spTree>
    <p:extLst>
      <p:ext uri="{BB962C8B-B14F-4D97-AF65-F5344CB8AC3E}">
        <p14:creationId xmlns:p14="http://schemas.microsoft.com/office/powerpoint/2010/main" val="6364048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CA6D-2FB7-ECAE-D0A1-4179C1F208A2}"/>
              </a:ext>
            </a:extLst>
          </p:cNvPr>
          <p:cNvSpPr>
            <a:spLocks noGrp="1"/>
          </p:cNvSpPr>
          <p:nvPr>
            <p:ph type="title"/>
          </p:nvPr>
        </p:nvSpPr>
        <p:spPr>
          <a:xfrm>
            <a:off x="449893" y="1001255"/>
            <a:ext cx="10515600" cy="802167"/>
          </a:xfrm>
        </p:spPr>
        <p:txBody>
          <a:bodyPr/>
          <a:lstStyle/>
          <a:p>
            <a:r>
              <a:rPr lang="en-US">
                <a:latin typeface="Amasis MT Pro Black" panose="02040A04050005020304" pitchFamily="18" charset="0"/>
              </a:rPr>
              <a:t>Any Questions?</a:t>
            </a:r>
          </a:p>
        </p:txBody>
      </p:sp>
      <p:grpSp>
        <p:nvGrpSpPr>
          <p:cNvPr id="7" name="Group 6" descr="A boy with a questioning look on his face.">
            <a:extLst>
              <a:ext uri="{FF2B5EF4-FFF2-40B4-BE49-F238E27FC236}">
                <a16:creationId xmlns:a16="http://schemas.microsoft.com/office/drawing/2014/main" id="{04254764-F6F2-2CB6-EC41-62634C5BC283}"/>
              </a:ext>
            </a:extLst>
          </p:cNvPr>
          <p:cNvGrpSpPr/>
          <p:nvPr/>
        </p:nvGrpSpPr>
        <p:grpSpPr>
          <a:xfrm>
            <a:off x="449893" y="2355031"/>
            <a:ext cx="3894366" cy="4697597"/>
            <a:chOff x="449893" y="2355031"/>
            <a:chExt cx="3894366" cy="4697597"/>
          </a:xfrm>
        </p:grpSpPr>
        <p:pic>
          <p:nvPicPr>
            <p:cNvPr id="5" name="Graphic 4" descr="Man waving with hand">
              <a:extLst>
                <a:ext uri="{FF2B5EF4-FFF2-40B4-BE49-F238E27FC236}">
                  <a16:creationId xmlns:a16="http://schemas.microsoft.com/office/drawing/2014/main" id="{56B36885-CE0C-0244-1BD6-C42BF15662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9893" y="4604920"/>
              <a:ext cx="2756080" cy="2447708"/>
            </a:xfrm>
            <a:prstGeom prst="rect">
              <a:avLst/>
            </a:prstGeom>
          </p:spPr>
        </p:pic>
        <p:pic>
          <p:nvPicPr>
            <p:cNvPr id="11" name="Graphic 10" descr="Child with short hair">
              <a:extLst>
                <a:ext uri="{FF2B5EF4-FFF2-40B4-BE49-F238E27FC236}">
                  <a16:creationId xmlns:a16="http://schemas.microsoft.com/office/drawing/2014/main" id="{DDDE039C-027D-4B17-9425-3C762891D3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14652" y="3601907"/>
              <a:ext cx="1291504" cy="1503226"/>
            </a:xfrm>
            <a:prstGeom prst="rect">
              <a:avLst/>
            </a:prstGeom>
          </p:spPr>
        </p:pic>
        <p:pic>
          <p:nvPicPr>
            <p:cNvPr id="9" name="Graphic 8" descr="A confused face">
              <a:extLst>
                <a:ext uri="{FF2B5EF4-FFF2-40B4-BE49-F238E27FC236}">
                  <a16:creationId xmlns:a16="http://schemas.microsoft.com/office/drawing/2014/main" id="{88C64FD6-3B4B-54C7-C9EB-C1BB67E9A0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87817" y="4267339"/>
              <a:ext cx="540128" cy="675161"/>
            </a:xfrm>
            <a:prstGeom prst="rect">
              <a:avLst/>
            </a:prstGeom>
          </p:spPr>
        </p:pic>
        <p:pic>
          <p:nvPicPr>
            <p:cNvPr id="13" name="Graphic 12" descr="Round speech bubble">
              <a:extLst>
                <a:ext uri="{FF2B5EF4-FFF2-40B4-BE49-F238E27FC236}">
                  <a16:creationId xmlns:a16="http://schemas.microsoft.com/office/drawing/2014/main" id="{08F1D58F-F8C1-E9D2-46F3-4E12501746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49642">
              <a:off x="2527945" y="2355031"/>
              <a:ext cx="1816314" cy="1802124"/>
            </a:xfrm>
            <a:prstGeom prst="rect">
              <a:avLst/>
            </a:prstGeom>
          </p:spPr>
        </p:pic>
        <p:sp>
          <p:nvSpPr>
            <p:cNvPr id="14" name="TextBox 13">
              <a:extLst>
                <a:ext uri="{FF2B5EF4-FFF2-40B4-BE49-F238E27FC236}">
                  <a16:creationId xmlns:a16="http://schemas.microsoft.com/office/drawing/2014/main" id="{14FCF553-25DF-EB28-F791-C77D8F06466A}"/>
                </a:ext>
              </a:extLst>
            </p:cNvPr>
            <p:cNvSpPr txBox="1"/>
            <p:nvPr/>
          </p:nvSpPr>
          <p:spPr>
            <a:xfrm>
              <a:off x="3104632" y="2592576"/>
              <a:ext cx="708659" cy="1200329"/>
            </a:xfrm>
            <a:prstGeom prst="rect">
              <a:avLst/>
            </a:prstGeom>
            <a:noFill/>
          </p:spPr>
          <p:txBody>
            <a:bodyPr wrap="square" rtlCol="0">
              <a:spAutoFit/>
            </a:bodyPr>
            <a:lstStyle/>
            <a:p>
              <a:pPr algn="ctr"/>
              <a:r>
                <a:rPr lang="en-US" sz="7200">
                  <a:latin typeface="Amasis MT Pro Black" panose="02040A04050005020304" pitchFamily="18" charset="0"/>
                </a:rPr>
                <a:t>?</a:t>
              </a:r>
            </a:p>
          </p:txBody>
        </p:sp>
      </p:grpSp>
      <p:pic>
        <p:nvPicPr>
          <p:cNvPr id="10" name="Graphic 9" descr="Internet outline">
            <a:extLst>
              <a:ext uri="{FF2B5EF4-FFF2-40B4-BE49-F238E27FC236}">
                <a16:creationId xmlns:a16="http://schemas.microsoft.com/office/drawing/2014/main" id="{C416338B-EFAA-D173-E2FC-ADC46C5743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98143" y="5934010"/>
            <a:ext cx="914400" cy="914400"/>
          </a:xfrm>
          <a:prstGeom prst="rect">
            <a:avLst/>
          </a:prstGeom>
        </p:spPr>
      </p:pic>
      <p:sp>
        <p:nvSpPr>
          <p:cNvPr id="6" name="TextBox 5">
            <a:extLst>
              <a:ext uri="{FF2B5EF4-FFF2-40B4-BE49-F238E27FC236}">
                <a16:creationId xmlns:a16="http://schemas.microsoft.com/office/drawing/2014/main" id="{8CB2F026-AA76-DA44-AC99-095F4DD3B8D0}"/>
              </a:ext>
            </a:extLst>
          </p:cNvPr>
          <p:cNvSpPr txBox="1"/>
          <p:nvPr/>
        </p:nvSpPr>
        <p:spPr>
          <a:xfrm>
            <a:off x="6532332" y="6060703"/>
            <a:ext cx="5113421" cy="923330"/>
          </a:xfrm>
          <a:prstGeom prst="rect">
            <a:avLst/>
          </a:prstGeom>
          <a:noFill/>
        </p:spPr>
        <p:txBody>
          <a:bodyPr wrap="square" rtlCol="0">
            <a:spAutoFit/>
          </a:bodyPr>
          <a:lstStyle/>
          <a:p>
            <a:r>
              <a:rPr lang="en-US" sz="1800" b="1" u="sng" dirty="0">
                <a:solidFill>
                  <a:prstClr val="black"/>
                </a:solidFill>
              </a:rPr>
              <a:t>PPDMDPP website </a:t>
            </a:r>
            <a:r>
              <a:rPr lang="en-US" sz="1800" b="1" dirty="0">
                <a:solidFill>
                  <a:prstClr val="black"/>
                </a:solidFill>
                <a:ea typeface="+mn-lt"/>
                <a:cs typeface="+mn-lt"/>
                <a:hlinkClick r:id="rId13"/>
              </a:rPr>
              <a:t>https://www.aphis.usda.gov/funding/ppdmdpp</a:t>
            </a:r>
            <a:endParaRPr lang="en-US" sz="1800" b="1" u="sng" dirty="0">
              <a:solidFill>
                <a:prstClr val="black"/>
              </a:solidFill>
            </a:endParaRPr>
          </a:p>
          <a:p>
            <a:endParaRPr lang="en-US" dirty="0"/>
          </a:p>
        </p:txBody>
      </p:sp>
      <p:sp>
        <p:nvSpPr>
          <p:cNvPr id="3" name="Slide Number Placeholder 2">
            <a:extLst>
              <a:ext uri="{FF2B5EF4-FFF2-40B4-BE49-F238E27FC236}">
                <a16:creationId xmlns:a16="http://schemas.microsoft.com/office/drawing/2014/main" id="{9F44A17B-226D-155C-F294-D864CEC67EC9}"/>
              </a:ext>
            </a:extLst>
          </p:cNvPr>
          <p:cNvSpPr>
            <a:spLocks noGrp="1"/>
          </p:cNvSpPr>
          <p:nvPr>
            <p:ph type="sldNum" sz="quarter" idx="12"/>
          </p:nvPr>
        </p:nvSpPr>
        <p:spPr/>
        <p:txBody>
          <a:bodyPr/>
          <a:lstStyle/>
          <a:p>
            <a:fld id="{5267E680-71FF-44DA-8726-CE9EC60570B4}" type="slidenum">
              <a:rPr lang="en-US" smtClean="0"/>
              <a:t>43</a:t>
            </a:fld>
            <a:endParaRPr lang="en-US"/>
          </a:p>
        </p:txBody>
      </p:sp>
      <p:pic>
        <p:nvPicPr>
          <p:cNvPr id="18" name="Picture 17" descr="The QR code for the PPDMDPP website with the USDA logo centered in the middle.">
            <a:extLst>
              <a:ext uri="{FF2B5EF4-FFF2-40B4-BE49-F238E27FC236}">
                <a16:creationId xmlns:a16="http://schemas.microsoft.com/office/drawing/2014/main" id="{CBFE99D5-E052-978D-4205-629433C4D52E}"/>
              </a:ext>
            </a:extLst>
          </p:cNvPr>
          <p:cNvPicPr>
            <a:picLocks noChangeAspect="1"/>
          </p:cNvPicPr>
          <p:nvPr/>
        </p:nvPicPr>
        <p:blipFill rotWithShape="1">
          <a:blip r:embed="rId14">
            <a:extLst>
              <a:ext uri="{28A0092B-C50C-407E-A947-70E740481C1C}">
                <a14:useLocalDpi xmlns:a14="http://schemas.microsoft.com/office/drawing/2010/main" val="0"/>
              </a:ext>
            </a:extLst>
          </a:blip>
          <a:srcRect l="22459" t="7292" r="29423" b="7314"/>
          <a:stretch/>
        </p:blipFill>
        <p:spPr>
          <a:xfrm>
            <a:off x="6155343" y="953003"/>
            <a:ext cx="5129634" cy="5120640"/>
          </a:xfrm>
          <a:prstGeom prst="rect">
            <a:avLst/>
          </a:prstGeom>
        </p:spPr>
      </p:pic>
    </p:spTree>
    <p:extLst>
      <p:ext uri="{BB962C8B-B14F-4D97-AF65-F5344CB8AC3E}">
        <p14:creationId xmlns:p14="http://schemas.microsoft.com/office/powerpoint/2010/main" val="639467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2FA3F0-70A1-D3C3-935C-D90536D10A8E}"/>
              </a:ext>
              <a:ext uri="{C183D7F6-B498-43B3-948B-1728B52AA6E4}">
                <adec:decorative xmlns:adec="http://schemas.microsoft.com/office/drawing/2017/decorative" val="1"/>
              </a:ext>
            </a:extLst>
          </p:cNvPr>
          <p:cNvSpPr/>
          <p:nvPr/>
        </p:nvSpPr>
        <p:spPr>
          <a:xfrm>
            <a:off x="0" y="891540"/>
            <a:ext cx="12192000" cy="596646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masis MT Pro Black" panose="02040A04050005020304" pitchFamily="18" charset="0"/>
            </a:endParaRPr>
          </a:p>
        </p:txBody>
      </p:sp>
      <p:sp>
        <p:nvSpPr>
          <p:cNvPr id="2" name="Title 1">
            <a:extLst>
              <a:ext uri="{FF2B5EF4-FFF2-40B4-BE49-F238E27FC236}">
                <a16:creationId xmlns:a16="http://schemas.microsoft.com/office/drawing/2014/main" id="{D83D459A-5E4F-AB32-778C-639071289D1D}"/>
              </a:ext>
            </a:extLst>
          </p:cNvPr>
          <p:cNvSpPr>
            <a:spLocks noGrp="1"/>
          </p:cNvSpPr>
          <p:nvPr>
            <p:ph type="title"/>
          </p:nvPr>
        </p:nvSpPr>
        <p:spPr>
          <a:xfrm>
            <a:off x="377839" y="1164656"/>
            <a:ext cx="9600819" cy="2051786"/>
          </a:xfrm>
        </p:spPr>
        <p:txBody>
          <a:bodyPr/>
          <a:lstStyle/>
          <a:p>
            <a:r>
              <a:rPr lang="en-US" sz="3600" dirty="0">
                <a:latin typeface="Amasis MT Pro Black" panose="02040A04050005020304" pitchFamily="18" charset="0"/>
              </a:rPr>
              <a:t>The Plant Pest and Disease Management and Disaster Prevention Program (PPDMDPP)</a:t>
            </a:r>
          </a:p>
        </p:txBody>
      </p:sp>
      <p:pic>
        <p:nvPicPr>
          <p:cNvPr id="7" name="Picture 6" descr="Image of a female carrying agricultural products from a field.">
            <a:extLst>
              <a:ext uri="{FF2B5EF4-FFF2-40B4-BE49-F238E27FC236}">
                <a16:creationId xmlns:a16="http://schemas.microsoft.com/office/drawing/2014/main" id="{EF0FD46B-184E-B7D8-B9BB-44C7C4D66BBC}"/>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l="23000" r="10250" b="-1"/>
          <a:stretch/>
        </p:blipFill>
        <p:spPr>
          <a:xfrm>
            <a:off x="-1340529" y="3216442"/>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pic>
        <p:nvPicPr>
          <p:cNvPr id="3" name="Picture 2" descr="Image of man inspecting corn within a field.">
            <a:extLst>
              <a:ext uri="{FF2B5EF4-FFF2-40B4-BE49-F238E27FC236}">
                <a16:creationId xmlns:a16="http://schemas.microsoft.com/office/drawing/2014/main" id="{939DFCAB-07F5-E74C-344E-BC5B77C19B48}"/>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rcRect l="14167" t="13676" r="28487" b="837"/>
          <a:stretch>
            <a:fillRect/>
          </a:stretch>
        </p:blipFill>
        <p:spPr>
          <a:xfrm>
            <a:off x="1879895" y="2887146"/>
            <a:ext cx="2823704" cy="2806198"/>
          </a:xfrm>
          <a:custGeom>
            <a:avLst/>
            <a:gdLst>
              <a:gd name="connsiteX0" fmla="*/ 1411852 w 2823704"/>
              <a:gd name="connsiteY0" fmla="*/ 0 h 2806198"/>
              <a:gd name="connsiteX1" fmla="*/ 2823704 w 2823704"/>
              <a:gd name="connsiteY1" fmla="*/ 1403099 h 2806198"/>
              <a:gd name="connsiteX2" fmla="*/ 1411852 w 2823704"/>
              <a:gd name="connsiteY2" fmla="*/ 2806198 h 2806198"/>
              <a:gd name="connsiteX3" fmla="*/ 0 w 2823704"/>
              <a:gd name="connsiteY3" fmla="*/ 1403099 h 2806198"/>
              <a:gd name="connsiteX4" fmla="*/ 1411852 w 2823704"/>
              <a:gd name="connsiteY4" fmla="*/ 0 h 2806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704" h="2806198">
                <a:moveTo>
                  <a:pt x="1411852" y="0"/>
                </a:moveTo>
                <a:cubicBezTo>
                  <a:pt x="2191596" y="0"/>
                  <a:pt x="2823704" y="628189"/>
                  <a:pt x="2823704" y="1403099"/>
                </a:cubicBezTo>
                <a:cubicBezTo>
                  <a:pt x="2823704" y="2178009"/>
                  <a:pt x="2191596" y="2806198"/>
                  <a:pt x="1411852" y="2806198"/>
                </a:cubicBezTo>
                <a:cubicBezTo>
                  <a:pt x="632108" y="2806198"/>
                  <a:pt x="0" y="2178009"/>
                  <a:pt x="0" y="1403099"/>
                </a:cubicBezTo>
                <a:cubicBezTo>
                  <a:pt x="0" y="628189"/>
                  <a:pt x="632108" y="0"/>
                  <a:pt x="1411852" y="0"/>
                </a:cubicBezTo>
                <a:close/>
              </a:path>
            </a:pathLst>
          </a:custGeom>
        </p:spPr>
      </p:pic>
      <p:sp>
        <p:nvSpPr>
          <p:cNvPr id="8" name="TextBox 7">
            <a:extLst>
              <a:ext uri="{FF2B5EF4-FFF2-40B4-BE49-F238E27FC236}">
                <a16:creationId xmlns:a16="http://schemas.microsoft.com/office/drawing/2014/main" id="{DFEDC0D5-38EB-1D13-A560-C32C644CFB1A}"/>
              </a:ext>
            </a:extLst>
          </p:cNvPr>
          <p:cNvSpPr txBox="1"/>
          <p:nvPr/>
        </p:nvSpPr>
        <p:spPr>
          <a:xfrm>
            <a:off x="4703599" y="2750497"/>
            <a:ext cx="7300726" cy="3231654"/>
          </a:xfrm>
          <a:prstGeom prst="rect">
            <a:avLst/>
          </a:prstGeom>
          <a:noFill/>
        </p:spPr>
        <p:txBody>
          <a:bodyPr wrap="square" rtlCol="0">
            <a:spAutoFit/>
          </a:bodyPr>
          <a:lstStyle/>
          <a:p>
            <a:r>
              <a:rPr lang="en-US" sz="2400">
                <a:latin typeface="Avenir Next LT Pro" panose="020B0504020202020204" pitchFamily="34" charset="0"/>
              </a:rPr>
              <a:t>Under the PPDMDPP, APHIS funds projects in six goal areas:</a:t>
            </a:r>
          </a:p>
          <a:p>
            <a:endParaRPr lang="en-US" sz="2400">
              <a:latin typeface="Avenir Next LT Pro" panose="020B0504020202020204" pitchFamily="34" charset="0"/>
            </a:endParaRPr>
          </a:p>
          <a:p>
            <a:pPr lvl="1"/>
            <a:r>
              <a:rPr lang="en-US" sz="2200">
                <a:latin typeface="Avenir Next LT Pro" panose="020B0504020202020204" pitchFamily="34" charset="0"/>
              </a:rPr>
              <a:t>1. </a:t>
            </a:r>
            <a:r>
              <a:rPr lang="en-US" sz="2200" b="0" i="0">
                <a:effectLst/>
                <a:latin typeface="Avenir Next LT Pro" panose="020B0504020202020204" pitchFamily="34" charset="0"/>
              </a:rPr>
              <a:t>Enhance analysis and survey</a:t>
            </a:r>
          </a:p>
          <a:p>
            <a:pPr marL="749300" lvl="1" indent="-292100"/>
            <a:r>
              <a:rPr lang="en-US" sz="2200" b="0" i="0">
                <a:effectLst/>
                <a:latin typeface="Avenir Next LT Pro" panose="020B0504020202020204" pitchFamily="34" charset="0"/>
              </a:rPr>
              <a:t>2. Targeting domestic inspection</a:t>
            </a:r>
          </a:p>
          <a:p>
            <a:pPr marL="749300" lvl="1" indent="-292100"/>
            <a:r>
              <a:rPr lang="en-US" sz="2200" b="0" i="0">
                <a:effectLst/>
                <a:latin typeface="Avenir Next LT Pro" panose="020B0504020202020204" pitchFamily="34" charset="0"/>
              </a:rPr>
              <a:t>3. Enhance pest identification and technology</a:t>
            </a:r>
          </a:p>
          <a:p>
            <a:pPr lvl="1"/>
            <a:r>
              <a:rPr lang="en-US" sz="2200" b="0" i="0">
                <a:effectLst/>
                <a:latin typeface="Avenir Next LT Pro" panose="020B0504020202020204" pitchFamily="34" charset="0"/>
              </a:rPr>
              <a:t>4. Safeguarding nursery production</a:t>
            </a:r>
          </a:p>
          <a:p>
            <a:pPr lvl="1"/>
            <a:r>
              <a:rPr lang="en-US" sz="2200" b="0" i="0">
                <a:effectLst/>
                <a:latin typeface="Avenir Next LT Pro" panose="020B0504020202020204" pitchFamily="34" charset="0"/>
              </a:rPr>
              <a:t>5. Outreach and education</a:t>
            </a:r>
          </a:p>
          <a:p>
            <a:pPr lvl="1"/>
            <a:r>
              <a:rPr lang="en-US" sz="2200" b="0" i="0">
                <a:effectLst/>
                <a:latin typeface="Avenir Next LT Pro" panose="020B0504020202020204" pitchFamily="34" charset="0"/>
              </a:rPr>
              <a:t>6. Enhance mitigation and response</a:t>
            </a:r>
          </a:p>
        </p:txBody>
      </p:sp>
      <p:sp>
        <p:nvSpPr>
          <p:cNvPr id="4" name="Slide Number Placeholder 3">
            <a:extLst>
              <a:ext uri="{FF2B5EF4-FFF2-40B4-BE49-F238E27FC236}">
                <a16:creationId xmlns:a16="http://schemas.microsoft.com/office/drawing/2014/main" id="{2D697B41-90E4-1E7B-1EA7-E191DAD9ED10}"/>
              </a:ext>
              <a:ext uri="{C183D7F6-B498-43B3-948B-1728B52AA6E4}">
                <adec:decorative xmlns:adec="http://schemas.microsoft.com/office/drawing/2017/decorative" val="0"/>
              </a:ext>
            </a:extLst>
          </p:cNvPr>
          <p:cNvSpPr>
            <a:spLocks noGrp="1"/>
          </p:cNvSpPr>
          <p:nvPr>
            <p:ph type="sldNum" sz="quarter" idx="12"/>
          </p:nvPr>
        </p:nvSpPr>
        <p:spPr/>
        <p:txBody>
          <a:bodyPr/>
          <a:lstStyle/>
          <a:p>
            <a:fld id="{5267E680-71FF-44DA-8726-CE9EC60570B4}" type="slidenum">
              <a:rPr lang="en-US" smtClean="0"/>
              <a:t>5</a:t>
            </a:fld>
            <a:endParaRPr lang="en-US"/>
          </a:p>
        </p:txBody>
      </p:sp>
    </p:spTree>
    <p:extLst>
      <p:ext uri="{BB962C8B-B14F-4D97-AF65-F5344CB8AC3E}">
        <p14:creationId xmlns:p14="http://schemas.microsoft.com/office/powerpoint/2010/main" val="4179578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0BF76-15CE-306E-6FE5-678A6EF9DC80}"/>
              </a:ext>
            </a:extLst>
          </p:cNvPr>
          <p:cNvSpPr txBox="1">
            <a:spLocks noGrp="1"/>
          </p:cNvSpPr>
          <p:nvPr>
            <p:ph type="title" idx="4294967295"/>
          </p:nvPr>
        </p:nvSpPr>
        <p:spPr>
          <a:xfrm>
            <a:off x="338433" y="909642"/>
            <a:ext cx="8674216" cy="7263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Amasis MT Pro Black" panose="02040A04050005020304" pitchFamily="18" charset="0"/>
                <a:ea typeface="+mj-ea"/>
                <a:cs typeface="+mj-cs"/>
              </a:rPr>
              <a:t>Goal Area 1A &amp; 1S Objectives</a:t>
            </a:r>
          </a:p>
        </p:txBody>
      </p:sp>
      <p:grpSp>
        <p:nvGrpSpPr>
          <p:cNvPr id="3" name="Group 2" descr="Blue rectangle with white text saying 1A, representing Goal area 1A of PPA 7721">
            <a:extLst>
              <a:ext uri="{FF2B5EF4-FFF2-40B4-BE49-F238E27FC236}">
                <a16:creationId xmlns:a16="http://schemas.microsoft.com/office/drawing/2014/main" id="{036CF300-71C1-E856-D872-501C8ABFE69A}"/>
              </a:ext>
            </a:extLst>
          </p:cNvPr>
          <p:cNvGrpSpPr/>
          <p:nvPr/>
        </p:nvGrpSpPr>
        <p:grpSpPr>
          <a:xfrm>
            <a:off x="610010" y="2077409"/>
            <a:ext cx="1999845" cy="2031325"/>
            <a:chOff x="610010" y="2077409"/>
            <a:chExt cx="1999845" cy="2031325"/>
          </a:xfrm>
        </p:grpSpPr>
        <p:sp>
          <p:nvSpPr>
            <p:cNvPr id="15" name="Rectangle: Rounded Corners 14">
              <a:extLst>
                <a:ext uri="{FF2B5EF4-FFF2-40B4-BE49-F238E27FC236}">
                  <a16:creationId xmlns:a16="http://schemas.microsoft.com/office/drawing/2014/main" id="{888C7148-9E13-E65B-72A5-B2235BB4CA86}"/>
                </a:ext>
              </a:extLst>
            </p:cNvPr>
            <p:cNvSpPr/>
            <p:nvPr/>
          </p:nvSpPr>
          <p:spPr>
            <a:xfrm>
              <a:off x="610010" y="2077409"/>
              <a:ext cx="1999845" cy="2031325"/>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B66D553-8287-1F6B-5EA6-CC264330B488}"/>
                </a:ext>
              </a:extLst>
            </p:cNvPr>
            <p:cNvSpPr/>
            <p:nvPr/>
          </p:nvSpPr>
          <p:spPr>
            <a:xfrm>
              <a:off x="865273" y="2492710"/>
              <a:ext cx="1489316" cy="1200329"/>
            </a:xfrm>
            <a:prstGeom prst="rect">
              <a:avLst/>
            </a:prstGeom>
            <a:noFill/>
          </p:spPr>
          <p:txBody>
            <a:bodyPr wrap="square" lIns="91440" tIns="45720" rIns="91440" bIns="45720">
              <a:spAutoFit/>
            </a:bodyPr>
            <a:lstStyle/>
            <a:p>
              <a:pPr algn="ctr"/>
              <a:r>
                <a:rPr lang="en-US" sz="7200" b="1" cap="none" spc="50">
                  <a:ln w="28575" cmpd="sng">
                    <a:noFill/>
                    <a:prstDash val="solid"/>
                  </a:ln>
                  <a:solidFill>
                    <a:schemeClr val="bg1"/>
                  </a:solidFill>
                  <a:effectLst/>
                  <a:latin typeface="Amasis MT Pro Black" panose="02040A04050005020304" pitchFamily="18" charset="0"/>
                </a:rPr>
                <a:t>1A</a:t>
              </a:r>
            </a:p>
          </p:txBody>
        </p:sp>
      </p:grpSp>
      <p:sp>
        <p:nvSpPr>
          <p:cNvPr id="7" name="TextBox 6">
            <a:extLst>
              <a:ext uri="{FF2B5EF4-FFF2-40B4-BE49-F238E27FC236}">
                <a16:creationId xmlns:a16="http://schemas.microsoft.com/office/drawing/2014/main" id="{2099826A-98D2-7FCB-DC65-DD542375763D}"/>
              </a:ext>
            </a:extLst>
          </p:cNvPr>
          <p:cNvSpPr txBox="1"/>
          <p:nvPr/>
        </p:nvSpPr>
        <p:spPr>
          <a:xfrm>
            <a:off x="2731168" y="2077410"/>
            <a:ext cx="8037095" cy="2031325"/>
          </a:xfrm>
          <a:prstGeom prst="rect">
            <a:avLst/>
          </a:prstGeom>
          <a:noFill/>
        </p:spPr>
        <p:txBody>
          <a:bodyPr wrap="square" lIns="91440" tIns="45720" rIns="91440" bIns="45720" rtlCol="0" anchor="t">
            <a:spAutoFit/>
          </a:bodyPr>
          <a:lstStyle/>
          <a:p>
            <a:r>
              <a:rPr lang="en-US" kern="1200">
                <a:solidFill>
                  <a:schemeClr val="accent1">
                    <a:lumMod val="50000"/>
                  </a:schemeClr>
                </a:solidFill>
                <a:effectLst/>
                <a:latin typeface="Amasis MT Pro Black"/>
              </a:rPr>
              <a:t>Goal 1A: Enhance Plant Pest and Disease Analysis</a:t>
            </a:r>
            <a:endParaRPr lang="en-US">
              <a:solidFill>
                <a:schemeClr val="accent1">
                  <a:lumMod val="50000"/>
                </a:schemeClr>
              </a:solidFill>
              <a:effectLst/>
              <a:latin typeface="Amasis MT Pro Black"/>
            </a:endParaRPr>
          </a:p>
          <a:p>
            <a:endParaRPr lang="en-US">
              <a:solidFill>
                <a:schemeClr val="accent1">
                  <a:lumMod val="50000"/>
                </a:schemeClr>
              </a:solidFill>
              <a:latin typeface="Amasis MT Pro Medium" panose="02040604050005020304" pitchFamily="18" charset="0"/>
            </a:endParaRPr>
          </a:p>
          <a:p>
            <a:r>
              <a:rPr lang="en-US">
                <a:solidFill>
                  <a:schemeClr val="accent1">
                    <a:lumMod val="50000"/>
                  </a:schemeClr>
                </a:solidFill>
                <a:effectLst/>
                <a:latin typeface="Amasis MT Pro Medium"/>
              </a:rPr>
              <a:t>Develop analytical tools or methodologies that help APHIS or state partners identify or define pests and pathway risks using available data</a:t>
            </a:r>
            <a:r>
              <a:rPr lang="en-US">
                <a:solidFill>
                  <a:schemeClr val="accent1">
                    <a:lumMod val="50000"/>
                  </a:schemeClr>
                </a:solidFill>
                <a:latin typeface="Amasis MT Pro Medium"/>
              </a:rPr>
              <a:t>.</a:t>
            </a:r>
            <a:endParaRPr lang="en-US">
              <a:solidFill>
                <a:schemeClr val="accent1">
                  <a:lumMod val="50000"/>
                </a:schemeClr>
              </a:solidFill>
              <a:effectLst/>
              <a:latin typeface="Amasis MT Pro Medium" panose="02040604050005020304" pitchFamily="18" charset="0"/>
              <a:ea typeface="Calibri"/>
              <a:cs typeface="Times New Roman"/>
            </a:endParaRPr>
          </a:p>
          <a:p>
            <a:endParaRPr lang="en-US">
              <a:solidFill>
                <a:schemeClr val="accent1">
                  <a:lumMod val="50000"/>
                </a:schemeClr>
              </a:solidFill>
              <a:effectLst/>
              <a:latin typeface="Amasis MT Pro Medium" panose="02040604050005020304" pitchFamily="18" charset="0"/>
              <a:ea typeface="Calibri"/>
              <a:cs typeface="Times New Roman"/>
            </a:endParaRPr>
          </a:p>
          <a:p>
            <a:r>
              <a:rPr lang="en-US">
                <a:solidFill>
                  <a:schemeClr val="accent1">
                    <a:lumMod val="50000"/>
                  </a:schemeClr>
                </a:solidFill>
                <a:effectLst/>
                <a:latin typeface="Amasis MT Pro Medium"/>
                <a:ea typeface="Calibri"/>
                <a:cs typeface="Times New Roman"/>
              </a:rPr>
              <a:t>Develop risk-based models and decision-support algorithms, approaches, or tools to reduce the entry, establishment, and spread of plant pest species.</a:t>
            </a:r>
          </a:p>
        </p:txBody>
      </p:sp>
      <p:cxnSp>
        <p:nvCxnSpPr>
          <p:cNvPr id="18" name="Straight Connector 17">
            <a:extLst>
              <a:ext uri="{FF2B5EF4-FFF2-40B4-BE49-F238E27FC236}">
                <a16:creationId xmlns:a16="http://schemas.microsoft.com/office/drawing/2014/main" id="{16D44FDB-95BA-D542-432C-0EF3B111DE8B}"/>
              </a:ext>
              <a:ext uri="{C183D7F6-B498-43B3-948B-1728B52AA6E4}">
                <adec:decorative xmlns:adec="http://schemas.microsoft.com/office/drawing/2017/decorative" val="1"/>
              </a:ext>
            </a:extLst>
          </p:cNvPr>
          <p:cNvCxnSpPr/>
          <p:nvPr/>
        </p:nvCxnSpPr>
        <p:spPr>
          <a:xfrm>
            <a:off x="610009" y="4235115"/>
            <a:ext cx="9866177"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 name="Group 4" descr="Blue rectangle with white text saying 1S, representing Goal area 1S of PPA 7721">
            <a:extLst>
              <a:ext uri="{FF2B5EF4-FFF2-40B4-BE49-F238E27FC236}">
                <a16:creationId xmlns:a16="http://schemas.microsoft.com/office/drawing/2014/main" id="{1FAFDA71-2E6D-AD61-AC68-0249A54923D4}"/>
              </a:ext>
              <a:ext uri="{C183D7F6-B498-43B3-948B-1728B52AA6E4}">
                <adec:decorative xmlns:adec="http://schemas.microsoft.com/office/drawing/2017/decorative" val="0"/>
              </a:ext>
            </a:extLst>
          </p:cNvPr>
          <p:cNvGrpSpPr/>
          <p:nvPr/>
        </p:nvGrpSpPr>
        <p:grpSpPr>
          <a:xfrm>
            <a:off x="610009" y="4344658"/>
            <a:ext cx="1999845" cy="2031325"/>
            <a:chOff x="610009" y="4344658"/>
            <a:chExt cx="1999845" cy="2031325"/>
          </a:xfrm>
        </p:grpSpPr>
        <p:sp>
          <p:nvSpPr>
            <p:cNvPr id="16" name="Rectangle: Rounded Corners 15">
              <a:extLst>
                <a:ext uri="{FF2B5EF4-FFF2-40B4-BE49-F238E27FC236}">
                  <a16:creationId xmlns:a16="http://schemas.microsoft.com/office/drawing/2014/main" id="{54D1966F-0635-729B-74C6-A657296A74E9}"/>
                </a:ext>
              </a:extLst>
            </p:cNvPr>
            <p:cNvSpPr/>
            <p:nvPr/>
          </p:nvSpPr>
          <p:spPr>
            <a:xfrm>
              <a:off x="610009" y="4344658"/>
              <a:ext cx="1999845" cy="2031325"/>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CE167B-837B-3FB0-75BB-37440CE235DF}"/>
                </a:ext>
              </a:extLst>
            </p:cNvPr>
            <p:cNvSpPr/>
            <p:nvPr/>
          </p:nvSpPr>
          <p:spPr>
            <a:xfrm>
              <a:off x="902599" y="4757987"/>
              <a:ext cx="1409069" cy="1200329"/>
            </a:xfrm>
            <a:prstGeom prst="rect">
              <a:avLst/>
            </a:prstGeom>
            <a:noFill/>
          </p:spPr>
          <p:txBody>
            <a:bodyPr wrap="square" lIns="91440" tIns="45720" rIns="91440" bIns="45720">
              <a:spAutoFit/>
            </a:bodyPr>
            <a:lstStyle/>
            <a:p>
              <a:pPr algn="ctr"/>
              <a:r>
                <a:rPr lang="en-US" sz="7200" b="1" cap="none" spc="50">
                  <a:ln w="28575" cmpd="sng">
                    <a:noFill/>
                    <a:prstDash val="solid"/>
                  </a:ln>
                  <a:solidFill>
                    <a:schemeClr val="bg1"/>
                  </a:solidFill>
                  <a:effectLst/>
                  <a:latin typeface="Amasis MT Pro Black" panose="02040A04050005020304" pitchFamily="18" charset="0"/>
                </a:rPr>
                <a:t>1S</a:t>
              </a:r>
            </a:p>
          </p:txBody>
        </p:sp>
      </p:grpSp>
      <p:sp>
        <p:nvSpPr>
          <p:cNvPr id="8" name="TextBox 7">
            <a:extLst>
              <a:ext uri="{FF2B5EF4-FFF2-40B4-BE49-F238E27FC236}">
                <a16:creationId xmlns:a16="http://schemas.microsoft.com/office/drawing/2014/main" id="{45A32D67-73C5-36C8-BB38-D5CC60FE4064}"/>
              </a:ext>
            </a:extLst>
          </p:cNvPr>
          <p:cNvSpPr txBox="1"/>
          <p:nvPr/>
        </p:nvSpPr>
        <p:spPr>
          <a:xfrm>
            <a:off x="2731165" y="4344658"/>
            <a:ext cx="8386013" cy="2308324"/>
          </a:xfrm>
          <a:prstGeom prst="rect">
            <a:avLst/>
          </a:prstGeom>
          <a:noFill/>
          <a:ln>
            <a:noFill/>
          </a:ln>
        </p:spPr>
        <p:txBody>
          <a:bodyPr wrap="square" rtlCol="0">
            <a:spAutoFit/>
          </a:bodyPr>
          <a:lstStyle/>
          <a:p>
            <a:r>
              <a:rPr lang="en-US" kern="1200">
                <a:solidFill>
                  <a:schemeClr val="accent1">
                    <a:lumMod val="50000"/>
                  </a:schemeClr>
                </a:solidFill>
                <a:effectLst/>
                <a:latin typeface="Amasis MT Pro Black" panose="02040A04050005020304" pitchFamily="18" charset="0"/>
              </a:rPr>
              <a:t>Goal 1S: Enhance Plant Pest and Disease Survey</a:t>
            </a:r>
          </a:p>
          <a:p>
            <a:endParaRPr lang="en-US" kern="1200">
              <a:solidFill>
                <a:schemeClr val="accent1">
                  <a:lumMod val="50000"/>
                </a:schemeClr>
              </a:solidFill>
              <a:effectLst/>
              <a:latin typeface="Amasis MT Pro Black" panose="02040A04050005020304" pitchFamily="18" charset="0"/>
            </a:endParaRPr>
          </a:p>
          <a:p>
            <a:r>
              <a:rPr lang="en-US" kern="1200">
                <a:solidFill>
                  <a:schemeClr val="accent1">
                    <a:lumMod val="50000"/>
                  </a:schemeClr>
                </a:solidFill>
                <a:effectLst/>
                <a:latin typeface="Amasis MT Pro Medium" panose="02040604050005020304" pitchFamily="18" charset="0"/>
              </a:rPr>
              <a:t>Conduct national priority pest surveys, and provide taxonomic expertise and increase capacity in support of agriculture crops, specialty crops, trade, and identified program surveys.</a:t>
            </a:r>
          </a:p>
          <a:p>
            <a:endParaRPr lang="en-US">
              <a:solidFill>
                <a:schemeClr val="accent1">
                  <a:lumMod val="50000"/>
                </a:schemeClr>
              </a:solidFill>
              <a:latin typeface="Amasis MT Pro Medium" panose="02040604050005020304" pitchFamily="18" charset="0"/>
            </a:endParaRPr>
          </a:p>
          <a:p>
            <a:r>
              <a:rPr lang="en-US" kern="1200">
                <a:solidFill>
                  <a:schemeClr val="accent1">
                    <a:lumMod val="50000"/>
                  </a:schemeClr>
                </a:solidFill>
                <a:effectLst/>
                <a:latin typeface="Amasis MT Pro Medium" panose="02040604050005020304" pitchFamily="18" charset="0"/>
              </a:rPr>
              <a:t>Target multiple high-risk pathways across the United States to prevent exotic plant pest introductions and improve preparedness and response capabilities.</a:t>
            </a:r>
          </a:p>
        </p:txBody>
      </p:sp>
      <p:sp>
        <p:nvSpPr>
          <p:cNvPr id="4" name="Slide Number Placeholder 3">
            <a:extLst>
              <a:ext uri="{FF2B5EF4-FFF2-40B4-BE49-F238E27FC236}">
                <a16:creationId xmlns:a16="http://schemas.microsoft.com/office/drawing/2014/main" id="{591B62BC-64D0-A0CC-CA5B-00C198B40419}"/>
              </a:ext>
            </a:extLst>
          </p:cNvPr>
          <p:cNvSpPr>
            <a:spLocks noGrp="1"/>
          </p:cNvSpPr>
          <p:nvPr>
            <p:ph type="sldNum" sz="quarter" idx="12"/>
          </p:nvPr>
        </p:nvSpPr>
        <p:spPr/>
        <p:txBody>
          <a:bodyPr/>
          <a:lstStyle/>
          <a:p>
            <a:fld id="{5267E680-71FF-44DA-8726-CE9EC60570B4}" type="slidenum">
              <a:rPr lang="en-US" smtClean="0"/>
              <a:t>6</a:t>
            </a:fld>
            <a:endParaRPr lang="en-US"/>
          </a:p>
        </p:txBody>
      </p:sp>
    </p:spTree>
    <p:extLst>
      <p:ext uri="{BB962C8B-B14F-4D97-AF65-F5344CB8AC3E}">
        <p14:creationId xmlns:p14="http://schemas.microsoft.com/office/powerpoint/2010/main" val="3756992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D8AA3-EAAE-0AED-B2A7-6059203CEB21}"/>
              </a:ext>
            </a:extLst>
          </p:cNvPr>
          <p:cNvSpPr txBox="1">
            <a:spLocks noGrp="1"/>
          </p:cNvSpPr>
          <p:nvPr>
            <p:ph type="title" idx="4294967295"/>
          </p:nvPr>
        </p:nvSpPr>
        <p:spPr>
          <a:xfrm>
            <a:off x="314368" y="897609"/>
            <a:ext cx="8674216" cy="7263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Amasis MT Pro Black" panose="02040A04050005020304" pitchFamily="18" charset="0"/>
                <a:ea typeface="+mj-ea"/>
                <a:cs typeface="+mj-cs"/>
              </a:rPr>
              <a:t>Goal Areas 2 &amp; 3 Objectives</a:t>
            </a:r>
          </a:p>
        </p:txBody>
      </p:sp>
      <p:grpSp>
        <p:nvGrpSpPr>
          <p:cNvPr id="3" name="Group 2" descr="Blue rectangle with white number 2, representing Goal area 2 of PPA 7721">
            <a:extLst>
              <a:ext uri="{FF2B5EF4-FFF2-40B4-BE49-F238E27FC236}">
                <a16:creationId xmlns:a16="http://schemas.microsoft.com/office/drawing/2014/main" id="{0E08BCC6-E844-3463-BE83-B90F61EEAEF8}"/>
              </a:ext>
            </a:extLst>
          </p:cNvPr>
          <p:cNvGrpSpPr/>
          <p:nvPr/>
        </p:nvGrpSpPr>
        <p:grpSpPr>
          <a:xfrm>
            <a:off x="333279" y="1812706"/>
            <a:ext cx="1999845" cy="2031325"/>
            <a:chOff x="333279" y="1812706"/>
            <a:chExt cx="1999845" cy="2031325"/>
          </a:xfrm>
        </p:grpSpPr>
        <p:sp>
          <p:nvSpPr>
            <p:cNvPr id="6" name="Rectangle: Rounded Corners 5">
              <a:extLst>
                <a:ext uri="{FF2B5EF4-FFF2-40B4-BE49-F238E27FC236}">
                  <a16:creationId xmlns:a16="http://schemas.microsoft.com/office/drawing/2014/main" id="{33CDB27C-92F7-2BA3-1B51-3366ABB5A648}"/>
                </a:ext>
              </a:extLst>
            </p:cNvPr>
            <p:cNvSpPr/>
            <p:nvPr/>
          </p:nvSpPr>
          <p:spPr>
            <a:xfrm>
              <a:off x="333279" y="1812706"/>
              <a:ext cx="1999845" cy="2031325"/>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9C13EF-DF22-5A79-A6E0-C31BCAB61003}"/>
                </a:ext>
              </a:extLst>
            </p:cNvPr>
            <p:cNvSpPr/>
            <p:nvPr/>
          </p:nvSpPr>
          <p:spPr>
            <a:xfrm>
              <a:off x="877823" y="2225809"/>
              <a:ext cx="901230" cy="1209854"/>
            </a:xfrm>
            <a:prstGeom prst="rect">
              <a:avLst/>
            </a:prstGeom>
            <a:noFill/>
          </p:spPr>
          <p:txBody>
            <a:bodyPr wrap="square" lIns="91440" tIns="45720" rIns="91440" bIns="45720">
              <a:spAutoFit/>
            </a:bodyPr>
            <a:lstStyle/>
            <a:p>
              <a:pPr algn="ctr"/>
              <a:r>
                <a:rPr lang="en-US" sz="7200" b="1" cap="none" spc="50">
                  <a:ln w="28575" cmpd="sng">
                    <a:noFill/>
                    <a:prstDash val="solid"/>
                  </a:ln>
                  <a:solidFill>
                    <a:schemeClr val="bg1"/>
                  </a:solidFill>
                  <a:effectLst/>
                  <a:latin typeface="Amasis MT Pro Black" panose="02040A04050005020304" pitchFamily="18" charset="0"/>
                </a:rPr>
                <a:t>2</a:t>
              </a:r>
            </a:p>
          </p:txBody>
        </p:sp>
      </p:grpSp>
      <p:sp>
        <p:nvSpPr>
          <p:cNvPr id="7" name="TextBox 6">
            <a:extLst>
              <a:ext uri="{FF2B5EF4-FFF2-40B4-BE49-F238E27FC236}">
                <a16:creationId xmlns:a16="http://schemas.microsoft.com/office/drawing/2014/main" id="{8E7FB9EB-E1DE-FF44-1D07-781B5F60D032}"/>
              </a:ext>
            </a:extLst>
          </p:cNvPr>
          <p:cNvSpPr txBox="1"/>
          <p:nvPr/>
        </p:nvSpPr>
        <p:spPr>
          <a:xfrm>
            <a:off x="2454437" y="1812707"/>
            <a:ext cx="8975558" cy="2031325"/>
          </a:xfrm>
          <a:prstGeom prst="rect">
            <a:avLst/>
          </a:prstGeom>
          <a:noFill/>
        </p:spPr>
        <p:txBody>
          <a:bodyPr wrap="square" rtlCol="0">
            <a:spAutoFit/>
          </a:bodyPr>
          <a:lstStyle/>
          <a:p>
            <a:r>
              <a:rPr lang="en-US" kern="1200">
                <a:solidFill>
                  <a:schemeClr val="accent1">
                    <a:lumMod val="50000"/>
                  </a:schemeClr>
                </a:solidFill>
                <a:effectLst/>
                <a:latin typeface="Amasis MT Pro Black" panose="02040A04050005020304" pitchFamily="18" charset="0"/>
              </a:rPr>
              <a:t>Goal 2: Targeting Domestic Inspection</a:t>
            </a:r>
            <a:endParaRPr lang="en-US">
              <a:solidFill>
                <a:schemeClr val="accent1">
                  <a:lumMod val="50000"/>
                </a:schemeClr>
              </a:solidFill>
              <a:effectLst/>
              <a:latin typeface="Amasis MT Pro Medium" panose="02040604050005020304" pitchFamily="18" charset="0"/>
            </a:endParaRPr>
          </a:p>
          <a:p>
            <a:endParaRPr lang="en-US">
              <a:solidFill>
                <a:schemeClr val="accent1">
                  <a:lumMod val="50000"/>
                </a:schemeClr>
              </a:solidFill>
              <a:latin typeface="Amasis MT Pro Medium" panose="02040604050005020304" pitchFamily="18" charset="0"/>
            </a:endParaRPr>
          </a:p>
          <a:p>
            <a:pPr marL="0" marR="0">
              <a:lnSpc>
                <a:spcPct val="100000"/>
              </a:lnSpc>
              <a:spcBef>
                <a:spcPts val="0"/>
              </a:spcBef>
              <a:spcAft>
                <a:spcPts val="0"/>
              </a:spcAft>
            </a:pPr>
            <a:r>
              <a:rPr lang="en-US" sz="1800">
                <a:solidFill>
                  <a:schemeClr val="accent1">
                    <a:lumMod val="50000"/>
                  </a:schemeClr>
                </a:solidFill>
                <a:effectLst/>
                <a:latin typeface="Amasis MT Pro Medium" panose="02040604050005020304" pitchFamily="18" charset="0"/>
                <a:ea typeface="Times New Roman"/>
              </a:rPr>
              <a:t>Promote and expand inland inspections of high-risk pathways for regulated articles</a:t>
            </a:r>
          </a:p>
          <a:p>
            <a:pPr marL="0" marR="0">
              <a:lnSpc>
                <a:spcPct val="100000"/>
              </a:lnSpc>
              <a:spcBef>
                <a:spcPts val="0"/>
              </a:spcBef>
              <a:spcAft>
                <a:spcPts val="0"/>
              </a:spcAft>
            </a:pPr>
            <a:r>
              <a:rPr lang="en-US" sz="1800">
                <a:solidFill>
                  <a:schemeClr val="accent1">
                    <a:lumMod val="50000"/>
                  </a:schemeClr>
                </a:solidFill>
                <a:effectLst/>
                <a:latin typeface="Amasis MT Pro Medium" panose="02040604050005020304" pitchFamily="18" charset="0"/>
                <a:ea typeface="Times New Roman"/>
              </a:rPr>
              <a:t>and plant pest movement.</a:t>
            </a:r>
            <a:endParaRPr lang="en-US" sz="1800" kern="1200">
              <a:solidFill>
                <a:schemeClr val="accent1">
                  <a:lumMod val="50000"/>
                </a:schemeClr>
              </a:solidFill>
              <a:effectLst/>
              <a:latin typeface="Amasis MT Pro Medium" panose="02040604050005020304" pitchFamily="18" charset="0"/>
            </a:endParaRPr>
          </a:p>
          <a:p>
            <a:pPr marL="0" marR="0">
              <a:lnSpc>
                <a:spcPct val="100000"/>
              </a:lnSpc>
              <a:spcBef>
                <a:spcPts val="0"/>
              </a:spcBef>
              <a:spcAft>
                <a:spcPts val="0"/>
              </a:spcAft>
            </a:pPr>
            <a:endParaRPr lang="en-US" sz="1800" kern="1200">
              <a:solidFill>
                <a:schemeClr val="accent1">
                  <a:lumMod val="50000"/>
                </a:schemeClr>
              </a:solidFill>
              <a:effectLst/>
              <a:latin typeface="Amasis MT Pro Medium" panose="02040604050005020304" pitchFamily="18" charset="0"/>
            </a:endParaRPr>
          </a:p>
          <a:p>
            <a:pPr marL="0" marR="0">
              <a:lnSpc>
                <a:spcPct val="100000"/>
              </a:lnSpc>
              <a:spcBef>
                <a:spcPts val="0"/>
              </a:spcBef>
              <a:spcAft>
                <a:spcPts val="0"/>
              </a:spcAft>
            </a:pPr>
            <a:r>
              <a:rPr lang="en-US" sz="1800" kern="1200">
                <a:solidFill>
                  <a:schemeClr val="accent1">
                    <a:lumMod val="50000"/>
                  </a:schemeClr>
                </a:solidFill>
                <a:effectLst/>
                <a:latin typeface="Amasis MT Pro Medium" panose="02040604050005020304" pitchFamily="18" charset="0"/>
              </a:rPr>
              <a:t>Expand the use of canine teams for domestic inspection activities (excluding</a:t>
            </a:r>
          </a:p>
          <a:p>
            <a:pPr marL="0" marR="0">
              <a:lnSpc>
                <a:spcPct val="100000"/>
              </a:lnSpc>
              <a:spcBef>
                <a:spcPts val="0"/>
              </a:spcBef>
              <a:spcAft>
                <a:spcPts val="0"/>
              </a:spcAft>
            </a:pPr>
            <a:r>
              <a:rPr lang="en-US" sz="1800" kern="1200">
                <a:solidFill>
                  <a:schemeClr val="accent1">
                    <a:lumMod val="50000"/>
                  </a:schemeClr>
                </a:solidFill>
                <a:effectLst/>
                <a:latin typeface="Amasis MT Pro Medium" panose="02040604050005020304" pitchFamily="18" charset="0"/>
              </a:rPr>
              <a:t>domestic survey/detection activities).</a:t>
            </a:r>
          </a:p>
        </p:txBody>
      </p:sp>
      <p:grpSp>
        <p:nvGrpSpPr>
          <p:cNvPr id="13" name="Group 12" descr="Blue box with an outline of a dog referring the submitter to Appendix E of the PPA 7721 Implementation Plan to review details for suggestions considering canine utilization.">
            <a:extLst>
              <a:ext uri="{FF2B5EF4-FFF2-40B4-BE49-F238E27FC236}">
                <a16:creationId xmlns:a16="http://schemas.microsoft.com/office/drawing/2014/main" id="{C64C6592-16E2-77EA-28EC-C07E1F53E393}"/>
              </a:ext>
            </a:extLst>
          </p:cNvPr>
          <p:cNvGrpSpPr/>
          <p:nvPr/>
        </p:nvGrpSpPr>
        <p:grpSpPr>
          <a:xfrm>
            <a:off x="8618305" y="1078832"/>
            <a:ext cx="3162300" cy="1317738"/>
            <a:chOff x="8618305" y="1143000"/>
            <a:chExt cx="3162300" cy="1317738"/>
          </a:xfrm>
        </p:grpSpPr>
        <p:sp>
          <p:nvSpPr>
            <p:cNvPr id="15" name="Rectangle: Rounded Corners 14">
              <a:extLst>
                <a:ext uri="{FF2B5EF4-FFF2-40B4-BE49-F238E27FC236}">
                  <a16:creationId xmlns:a16="http://schemas.microsoft.com/office/drawing/2014/main" id="{15AF6B20-7D98-D3C3-DC97-31FD8963A8D5}"/>
                </a:ext>
              </a:extLst>
            </p:cNvPr>
            <p:cNvSpPr/>
            <p:nvPr/>
          </p:nvSpPr>
          <p:spPr>
            <a:xfrm>
              <a:off x="8618305" y="1143000"/>
              <a:ext cx="3162300" cy="1244600"/>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r"/>
              <a:r>
                <a:rPr lang="en-US" sz="2000">
                  <a:latin typeface="Aptos Display" panose="020B0004020202020204" pitchFamily="34" charset="0"/>
                </a:rPr>
                <a:t>Refer to appendix E for canine utilization </a:t>
              </a:r>
            </a:p>
          </p:txBody>
        </p:sp>
        <p:pic>
          <p:nvPicPr>
            <p:cNvPr id="17" name="Graphic 16" descr="Dog outline">
              <a:extLst>
                <a:ext uri="{FF2B5EF4-FFF2-40B4-BE49-F238E27FC236}">
                  <a16:creationId xmlns:a16="http://schemas.microsoft.com/office/drawing/2014/main" id="{9803341F-C482-A359-7CE1-071FC7606B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08420" y="1546338"/>
              <a:ext cx="914400" cy="914400"/>
            </a:xfrm>
            <a:prstGeom prst="rect">
              <a:avLst/>
            </a:prstGeom>
          </p:spPr>
        </p:pic>
      </p:grpSp>
      <p:cxnSp>
        <p:nvCxnSpPr>
          <p:cNvPr id="11" name="Straight Connector 10">
            <a:extLst>
              <a:ext uri="{FF2B5EF4-FFF2-40B4-BE49-F238E27FC236}">
                <a16:creationId xmlns:a16="http://schemas.microsoft.com/office/drawing/2014/main" id="{2D7DEEB8-0DB5-4AFF-8B15-5745696CA7F9}"/>
              </a:ext>
              <a:ext uri="{C183D7F6-B498-43B3-948B-1728B52AA6E4}">
                <adec:decorative xmlns:adec="http://schemas.microsoft.com/office/drawing/2017/decorative" val="1"/>
              </a:ext>
            </a:extLst>
          </p:cNvPr>
          <p:cNvCxnSpPr/>
          <p:nvPr/>
        </p:nvCxnSpPr>
        <p:spPr>
          <a:xfrm>
            <a:off x="333278" y="3994475"/>
            <a:ext cx="9866177"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 name="Group 11" descr="Blue rectangle with white number 3, representing Goal area 3 of PPA 7721">
            <a:extLst>
              <a:ext uri="{FF2B5EF4-FFF2-40B4-BE49-F238E27FC236}">
                <a16:creationId xmlns:a16="http://schemas.microsoft.com/office/drawing/2014/main" id="{D414D5F2-18E7-BACB-CC55-FC533967C96E}"/>
              </a:ext>
              <a:ext uri="{C183D7F6-B498-43B3-948B-1728B52AA6E4}">
                <adec:decorative xmlns:adec="http://schemas.microsoft.com/office/drawing/2017/decorative" val="0"/>
              </a:ext>
            </a:extLst>
          </p:cNvPr>
          <p:cNvGrpSpPr/>
          <p:nvPr/>
        </p:nvGrpSpPr>
        <p:grpSpPr>
          <a:xfrm>
            <a:off x="333278" y="4128087"/>
            <a:ext cx="1999845" cy="2031325"/>
            <a:chOff x="333278" y="4128087"/>
            <a:chExt cx="1999845" cy="2031325"/>
          </a:xfrm>
        </p:grpSpPr>
        <p:sp>
          <p:nvSpPr>
            <p:cNvPr id="5" name="Rectangle: Rounded Corners 4">
              <a:extLst>
                <a:ext uri="{FF2B5EF4-FFF2-40B4-BE49-F238E27FC236}">
                  <a16:creationId xmlns:a16="http://schemas.microsoft.com/office/drawing/2014/main" id="{24F4B4CA-E0BF-EB8A-D273-F846B7A89F7D}"/>
                </a:ext>
              </a:extLst>
            </p:cNvPr>
            <p:cNvSpPr/>
            <p:nvPr/>
          </p:nvSpPr>
          <p:spPr>
            <a:xfrm>
              <a:off x="333278" y="4128087"/>
              <a:ext cx="1999845" cy="2031325"/>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D45B0F0-A819-C045-54B7-5E6630DBEC2C}"/>
                </a:ext>
              </a:extLst>
            </p:cNvPr>
            <p:cNvSpPr/>
            <p:nvPr/>
          </p:nvSpPr>
          <p:spPr>
            <a:xfrm>
              <a:off x="906397" y="4545213"/>
              <a:ext cx="853605" cy="1200329"/>
            </a:xfrm>
            <a:prstGeom prst="rect">
              <a:avLst/>
            </a:prstGeom>
            <a:noFill/>
          </p:spPr>
          <p:txBody>
            <a:bodyPr wrap="square" lIns="91440" tIns="45720" rIns="91440" bIns="45720">
              <a:spAutoFit/>
            </a:bodyPr>
            <a:lstStyle/>
            <a:p>
              <a:pPr algn="ctr"/>
              <a:r>
                <a:rPr lang="en-US" sz="7200" b="1" cap="none" spc="50">
                  <a:ln w="28575" cmpd="sng">
                    <a:noFill/>
                    <a:prstDash val="solid"/>
                  </a:ln>
                  <a:solidFill>
                    <a:schemeClr val="bg1"/>
                  </a:solidFill>
                  <a:effectLst/>
                  <a:latin typeface="Amasis MT Pro Black" panose="02040A04050005020304" pitchFamily="18" charset="0"/>
                </a:rPr>
                <a:t>3</a:t>
              </a:r>
            </a:p>
          </p:txBody>
        </p:sp>
      </p:grpSp>
      <p:sp>
        <p:nvSpPr>
          <p:cNvPr id="8" name="TextBox 7">
            <a:extLst>
              <a:ext uri="{FF2B5EF4-FFF2-40B4-BE49-F238E27FC236}">
                <a16:creationId xmlns:a16="http://schemas.microsoft.com/office/drawing/2014/main" id="{1AB21B8A-F2E3-C15E-FEBE-A413CEDD06E7}"/>
              </a:ext>
            </a:extLst>
          </p:cNvPr>
          <p:cNvSpPr txBox="1"/>
          <p:nvPr/>
        </p:nvSpPr>
        <p:spPr>
          <a:xfrm>
            <a:off x="2449815" y="4117307"/>
            <a:ext cx="9332095" cy="2585323"/>
          </a:xfrm>
          <a:prstGeom prst="rect">
            <a:avLst/>
          </a:prstGeom>
          <a:noFill/>
          <a:ln>
            <a:noFill/>
          </a:ln>
        </p:spPr>
        <p:txBody>
          <a:bodyPr wrap="square" rtlCol="0">
            <a:spAutoFit/>
          </a:bodyPr>
          <a:lstStyle/>
          <a:p>
            <a:r>
              <a:rPr lang="en-US" kern="1200">
                <a:solidFill>
                  <a:schemeClr val="accent1">
                    <a:lumMod val="50000"/>
                  </a:schemeClr>
                </a:solidFill>
                <a:effectLst/>
                <a:latin typeface="Amasis MT Pro Black" panose="02040A04050005020304" pitchFamily="18" charset="0"/>
              </a:rPr>
              <a:t>Goal 3: Enhance Pest Identification and Technology</a:t>
            </a:r>
          </a:p>
          <a:p>
            <a:endParaRPr lang="en-US" kern="1200">
              <a:solidFill>
                <a:schemeClr val="accent1">
                  <a:lumMod val="50000"/>
                </a:schemeClr>
              </a:solidFill>
              <a:effectLst/>
              <a:latin typeface="Amasis MT Pro Black" panose="02040A04050005020304" pitchFamily="18" charset="0"/>
            </a:endParaRPr>
          </a:p>
          <a:p>
            <a:r>
              <a:rPr lang="en-US" kern="1200">
                <a:solidFill>
                  <a:schemeClr val="accent1">
                    <a:lumMod val="50000"/>
                  </a:schemeClr>
                </a:solidFill>
                <a:effectLst/>
                <a:latin typeface="Amasis MT Pro Medium" panose="02040604050005020304" pitchFamily="18" charset="0"/>
              </a:rPr>
              <a:t>Improve all aspects of early detection technologies and resources.</a:t>
            </a:r>
          </a:p>
          <a:p>
            <a:endParaRPr lang="en-US" kern="1200">
              <a:solidFill>
                <a:schemeClr val="accent1">
                  <a:lumMod val="50000"/>
                </a:schemeClr>
              </a:solidFill>
              <a:effectLst/>
              <a:latin typeface="Amasis MT Pro Medium" panose="02040604050005020304" pitchFamily="18" charset="0"/>
            </a:endParaRPr>
          </a:p>
          <a:p>
            <a:r>
              <a:rPr lang="en-US" kern="1200">
                <a:solidFill>
                  <a:schemeClr val="accent1">
                    <a:lumMod val="50000"/>
                  </a:schemeClr>
                </a:solidFill>
                <a:effectLst/>
                <a:latin typeface="Amasis MT Pro Medium" panose="02040604050005020304" pitchFamily="18" charset="0"/>
              </a:rPr>
              <a:t>Develop or improve diagnostic tests, identification resources, and taxonomic expertise for high priority plant pests.</a:t>
            </a:r>
          </a:p>
          <a:p>
            <a:endParaRPr lang="en-US">
              <a:solidFill>
                <a:schemeClr val="accent1">
                  <a:lumMod val="50000"/>
                </a:schemeClr>
              </a:solidFill>
              <a:latin typeface="Amasis MT Pro Medium" panose="02040604050005020304" pitchFamily="18" charset="0"/>
            </a:endParaRPr>
          </a:p>
          <a:p>
            <a:r>
              <a:rPr lang="en-US" kern="1200">
                <a:solidFill>
                  <a:schemeClr val="accent1">
                    <a:lumMod val="50000"/>
                  </a:schemeClr>
                </a:solidFill>
                <a:effectLst/>
                <a:latin typeface="Amasis MT Pro Medium" panose="02040604050005020304" pitchFamily="18" charset="0"/>
              </a:rPr>
              <a:t>Perform systematic research, produce identification resources, and/or develop</a:t>
            </a:r>
          </a:p>
          <a:p>
            <a:r>
              <a:rPr lang="en-US" kern="1200">
                <a:solidFill>
                  <a:schemeClr val="accent1">
                    <a:lumMod val="50000"/>
                  </a:schemeClr>
                </a:solidFill>
                <a:effectLst/>
                <a:latin typeface="Amasis MT Pro Medium" panose="02040604050005020304" pitchFamily="18" charset="0"/>
              </a:rPr>
              <a:t>additional expertise and capacity to improve the identification of important plant pests. </a:t>
            </a:r>
          </a:p>
        </p:txBody>
      </p:sp>
      <p:sp>
        <p:nvSpPr>
          <p:cNvPr id="4" name="Slide Number Placeholder 3">
            <a:extLst>
              <a:ext uri="{FF2B5EF4-FFF2-40B4-BE49-F238E27FC236}">
                <a16:creationId xmlns:a16="http://schemas.microsoft.com/office/drawing/2014/main" id="{9BEC3B57-716E-8B16-8AEE-2EF938824ADF}"/>
              </a:ext>
            </a:extLst>
          </p:cNvPr>
          <p:cNvSpPr>
            <a:spLocks noGrp="1"/>
          </p:cNvSpPr>
          <p:nvPr>
            <p:ph type="sldNum" sz="quarter" idx="12"/>
          </p:nvPr>
        </p:nvSpPr>
        <p:spPr>
          <a:xfrm>
            <a:off x="9140679" y="6356350"/>
            <a:ext cx="2743200" cy="365125"/>
          </a:xfrm>
        </p:spPr>
        <p:txBody>
          <a:bodyPr/>
          <a:lstStyle/>
          <a:p>
            <a:fld id="{5267E680-71FF-44DA-8726-CE9EC60570B4}" type="slidenum">
              <a:rPr lang="en-US" smtClean="0"/>
              <a:t>7</a:t>
            </a:fld>
            <a:endParaRPr lang="en-US"/>
          </a:p>
        </p:txBody>
      </p:sp>
    </p:spTree>
    <p:extLst>
      <p:ext uri="{BB962C8B-B14F-4D97-AF65-F5344CB8AC3E}">
        <p14:creationId xmlns:p14="http://schemas.microsoft.com/office/powerpoint/2010/main" val="3540451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445533F-5859-2B79-C059-89F0208E56F7}"/>
              </a:ext>
            </a:extLst>
          </p:cNvPr>
          <p:cNvSpPr txBox="1">
            <a:spLocks noGrp="1"/>
          </p:cNvSpPr>
          <p:nvPr>
            <p:ph type="title" idx="4294967295"/>
          </p:nvPr>
        </p:nvSpPr>
        <p:spPr>
          <a:xfrm>
            <a:off x="314370" y="885580"/>
            <a:ext cx="8674216" cy="7263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Amasis MT Pro Black" panose="02040A04050005020304" pitchFamily="18" charset="0"/>
                <a:ea typeface="+mj-ea"/>
                <a:cs typeface="+mj-cs"/>
              </a:rPr>
              <a:t>Goal Areas 4 &amp; 5 Objectives</a:t>
            </a:r>
          </a:p>
        </p:txBody>
      </p:sp>
      <p:sp>
        <p:nvSpPr>
          <p:cNvPr id="3" name="Rectangle: Rounded Corners 2" descr="Blue rectangle with white text saying 4, representing Goal area 4 of PPA 7721">
            <a:extLst>
              <a:ext uri="{FF2B5EF4-FFF2-40B4-BE49-F238E27FC236}">
                <a16:creationId xmlns:a16="http://schemas.microsoft.com/office/drawing/2014/main" id="{26F23965-5F6D-E808-7B07-A6737D70A0FC}"/>
              </a:ext>
            </a:extLst>
          </p:cNvPr>
          <p:cNvSpPr/>
          <p:nvPr/>
        </p:nvSpPr>
        <p:spPr>
          <a:xfrm>
            <a:off x="610009" y="1975269"/>
            <a:ext cx="1999845" cy="2031325"/>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spc="50">
                <a:ln w="28575" cmpd="sng">
                  <a:noFill/>
                  <a:prstDash val="solid"/>
                </a:ln>
                <a:solidFill>
                  <a:schemeClr val="bg1"/>
                </a:solidFill>
                <a:latin typeface="Amasis MT Pro Black" panose="02040A04050005020304" pitchFamily="18" charset="0"/>
              </a:rPr>
              <a:t>4</a:t>
            </a:r>
            <a:endParaRPr lang="en-US" sz="7200"/>
          </a:p>
        </p:txBody>
      </p:sp>
      <p:sp>
        <p:nvSpPr>
          <p:cNvPr id="7" name="TextBox 6">
            <a:extLst>
              <a:ext uri="{FF2B5EF4-FFF2-40B4-BE49-F238E27FC236}">
                <a16:creationId xmlns:a16="http://schemas.microsoft.com/office/drawing/2014/main" id="{CE42E7CB-5A4C-5429-6DD9-4AB945155323}"/>
              </a:ext>
            </a:extLst>
          </p:cNvPr>
          <p:cNvSpPr txBox="1"/>
          <p:nvPr/>
        </p:nvSpPr>
        <p:spPr>
          <a:xfrm>
            <a:off x="2731168" y="1836770"/>
            <a:ext cx="8975558" cy="2308324"/>
          </a:xfrm>
          <a:prstGeom prst="rect">
            <a:avLst/>
          </a:prstGeom>
          <a:noFill/>
        </p:spPr>
        <p:txBody>
          <a:bodyPr wrap="square" rtlCol="0">
            <a:spAutoFit/>
          </a:bodyPr>
          <a:lstStyle/>
          <a:p>
            <a:r>
              <a:rPr lang="en-US" kern="1200">
                <a:solidFill>
                  <a:schemeClr val="accent1">
                    <a:lumMod val="50000"/>
                  </a:schemeClr>
                </a:solidFill>
                <a:effectLst/>
                <a:latin typeface="Amasis MT Pro Black" panose="02040A04050005020304" pitchFamily="18" charset="0"/>
              </a:rPr>
              <a:t>Goal 4: Safeguard Nursery Production</a:t>
            </a:r>
            <a:endParaRPr lang="en-US">
              <a:solidFill>
                <a:schemeClr val="accent1">
                  <a:lumMod val="50000"/>
                </a:schemeClr>
              </a:solidFill>
              <a:effectLst/>
              <a:latin typeface="Amasis MT Pro Medium" panose="02040604050005020304" pitchFamily="18" charset="0"/>
            </a:endParaRPr>
          </a:p>
          <a:p>
            <a:endParaRPr lang="en-US">
              <a:solidFill>
                <a:schemeClr val="accent1">
                  <a:lumMod val="50000"/>
                </a:schemeClr>
              </a:solidFill>
              <a:latin typeface="Amasis MT Pro Medium" panose="02040604050005020304" pitchFamily="18" charset="0"/>
            </a:endParaRPr>
          </a:p>
          <a:p>
            <a:pPr marL="0" marR="0">
              <a:lnSpc>
                <a:spcPct val="100000"/>
              </a:lnSpc>
              <a:spcBef>
                <a:spcPts val="0"/>
              </a:spcBef>
              <a:spcAft>
                <a:spcPts val="0"/>
              </a:spcAft>
            </a:pPr>
            <a:r>
              <a:rPr lang="en-US" sz="1800">
                <a:solidFill>
                  <a:schemeClr val="accent1">
                    <a:lumMod val="50000"/>
                  </a:schemeClr>
                </a:solidFill>
                <a:effectLst/>
                <a:latin typeface="Amasis MT Pro Medium" panose="02040604050005020304" pitchFamily="18" charset="0"/>
                <a:ea typeface="Times New Roman"/>
              </a:rPr>
              <a:t>Develop science-based best management practices (BMPs) and risk mitigation</a:t>
            </a:r>
          </a:p>
          <a:p>
            <a:pPr marL="0" marR="0">
              <a:lnSpc>
                <a:spcPct val="100000"/>
              </a:lnSpc>
              <a:spcBef>
                <a:spcPts val="0"/>
              </a:spcBef>
              <a:spcAft>
                <a:spcPts val="0"/>
              </a:spcAft>
            </a:pPr>
            <a:r>
              <a:rPr lang="en-US" sz="1800">
                <a:solidFill>
                  <a:schemeClr val="accent1">
                    <a:lumMod val="50000"/>
                  </a:schemeClr>
                </a:solidFill>
                <a:effectLst/>
                <a:latin typeface="Amasis MT Pro Medium" panose="02040604050005020304" pitchFamily="18" charset="0"/>
                <a:ea typeface="Times New Roman"/>
              </a:rPr>
              <a:t>practices to exclude, detect, contain, and/or control regulated pests from the nursery production chain.</a:t>
            </a:r>
          </a:p>
          <a:p>
            <a:pPr marL="0" marR="0">
              <a:lnSpc>
                <a:spcPct val="100000"/>
              </a:lnSpc>
              <a:spcBef>
                <a:spcPts val="0"/>
              </a:spcBef>
              <a:spcAft>
                <a:spcPts val="0"/>
              </a:spcAft>
            </a:pPr>
            <a:endParaRPr lang="en-US" sz="1800">
              <a:solidFill>
                <a:schemeClr val="accent1">
                  <a:lumMod val="50000"/>
                </a:schemeClr>
              </a:solidFill>
              <a:effectLst/>
              <a:latin typeface="Amasis MT Pro Medium" panose="02040604050005020304" pitchFamily="18" charset="0"/>
              <a:ea typeface="Times New Roman"/>
            </a:endParaRPr>
          </a:p>
          <a:p>
            <a:pPr marL="0" marR="0">
              <a:lnSpc>
                <a:spcPct val="100000"/>
              </a:lnSpc>
              <a:spcBef>
                <a:spcPts val="0"/>
              </a:spcBef>
              <a:spcAft>
                <a:spcPts val="0"/>
              </a:spcAft>
            </a:pPr>
            <a:r>
              <a:rPr lang="en-US" sz="1800">
                <a:solidFill>
                  <a:schemeClr val="accent1">
                    <a:lumMod val="50000"/>
                  </a:schemeClr>
                </a:solidFill>
                <a:effectLst/>
                <a:latin typeface="Amasis MT Pro Medium" panose="02040604050005020304" pitchFamily="18" charset="0"/>
                <a:ea typeface="Times New Roman"/>
              </a:rPr>
              <a:t>Support development or improvement of nursery certification programs, including</a:t>
            </a:r>
          </a:p>
          <a:p>
            <a:pPr marL="0" marR="0">
              <a:lnSpc>
                <a:spcPct val="100000"/>
              </a:lnSpc>
              <a:spcBef>
                <a:spcPts val="0"/>
              </a:spcBef>
              <a:spcAft>
                <a:spcPts val="0"/>
              </a:spcAft>
            </a:pPr>
            <a:r>
              <a:rPr lang="en-US" sz="1800">
                <a:solidFill>
                  <a:schemeClr val="accent1">
                    <a:lumMod val="50000"/>
                  </a:schemeClr>
                </a:solidFill>
                <a:effectLst/>
                <a:latin typeface="Amasis MT Pro Medium" panose="02040604050005020304" pitchFamily="18" charset="0"/>
                <a:ea typeface="Times New Roman"/>
              </a:rPr>
              <a:t>the harmonization of different certification programs (both inter- and intra-state). </a:t>
            </a:r>
          </a:p>
        </p:txBody>
      </p:sp>
      <p:cxnSp>
        <p:nvCxnSpPr>
          <p:cNvPr id="11" name="Straight Connector 10">
            <a:extLst>
              <a:ext uri="{FF2B5EF4-FFF2-40B4-BE49-F238E27FC236}">
                <a16:creationId xmlns:a16="http://schemas.microsoft.com/office/drawing/2014/main" id="{F20776C9-91F9-6EDB-CBAB-30E7DEACBB7D}"/>
              </a:ext>
              <a:ext uri="{C183D7F6-B498-43B3-948B-1728B52AA6E4}">
                <adec:decorative xmlns:adec="http://schemas.microsoft.com/office/drawing/2017/decorative" val="1"/>
              </a:ext>
            </a:extLst>
          </p:cNvPr>
          <p:cNvCxnSpPr/>
          <p:nvPr/>
        </p:nvCxnSpPr>
        <p:spPr>
          <a:xfrm>
            <a:off x="610009" y="4271205"/>
            <a:ext cx="9866177"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6" name="Group 5" descr="Blue rectangle with white text saying 5, representing Goal area 5 of PPA 7721">
            <a:extLst>
              <a:ext uri="{FF2B5EF4-FFF2-40B4-BE49-F238E27FC236}">
                <a16:creationId xmlns:a16="http://schemas.microsoft.com/office/drawing/2014/main" id="{C1539A1D-68DC-4FC5-3C83-688975DE1AA2}"/>
              </a:ext>
            </a:extLst>
          </p:cNvPr>
          <p:cNvGrpSpPr/>
          <p:nvPr/>
        </p:nvGrpSpPr>
        <p:grpSpPr>
          <a:xfrm>
            <a:off x="610009" y="4478842"/>
            <a:ext cx="1999845" cy="2031325"/>
            <a:chOff x="610009" y="4416850"/>
            <a:chExt cx="1999845" cy="2031325"/>
          </a:xfrm>
        </p:grpSpPr>
        <p:sp>
          <p:nvSpPr>
            <p:cNvPr id="2" name="Rectangle: Rounded Corners 1">
              <a:extLst>
                <a:ext uri="{FF2B5EF4-FFF2-40B4-BE49-F238E27FC236}">
                  <a16:creationId xmlns:a16="http://schemas.microsoft.com/office/drawing/2014/main" id="{9ED90A4C-B296-C6B2-C40A-D370634C6CC5}"/>
                </a:ext>
              </a:extLst>
            </p:cNvPr>
            <p:cNvSpPr/>
            <p:nvPr/>
          </p:nvSpPr>
          <p:spPr>
            <a:xfrm>
              <a:off x="610009" y="4416850"/>
              <a:ext cx="1999845" cy="2031325"/>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57A14E8-0A57-F3BC-A7FF-416FA5F9A0F5}"/>
                </a:ext>
              </a:extLst>
            </p:cNvPr>
            <p:cNvSpPr/>
            <p:nvPr/>
          </p:nvSpPr>
          <p:spPr>
            <a:xfrm>
              <a:off x="1192653" y="4833976"/>
              <a:ext cx="825030" cy="1200329"/>
            </a:xfrm>
            <a:prstGeom prst="rect">
              <a:avLst/>
            </a:prstGeom>
            <a:noFill/>
          </p:spPr>
          <p:txBody>
            <a:bodyPr wrap="square" lIns="91440" tIns="45720" rIns="91440" bIns="45720">
              <a:spAutoFit/>
            </a:bodyPr>
            <a:lstStyle/>
            <a:p>
              <a:pPr algn="ctr"/>
              <a:r>
                <a:rPr lang="en-US" sz="7200" b="1" cap="none" spc="50">
                  <a:ln w="28575" cmpd="sng">
                    <a:noFill/>
                    <a:prstDash val="solid"/>
                  </a:ln>
                  <a:solidFill>
                    <a:schemeClr val="bg1"/>
                  </a:solidFill>
                  <a:effectLst/>
                  <a:latin typeface="Amasis MT Pro Black" panose="02040A04050005020304" pitchFamily="18" charset="0"/>
                </a:rPr>
                <a:t>5</a:t>
              </a:r>
            </a:p>
          </p:txBody>
        </p:sp>
      </p:grpSp>
      <p:sp>
        <p:nvSpPr>
          <p:cNvPr id="8" name="TextBox 7">
            <a:extLst>
              <a:ext uri="{FF2B5EF4-FFF2-40B4-BE49-F238E27FC236}">
                <a16:creationId xmlns:a16="http://schemas.microsoft.com/office/drawing/2014/main" id="{2343BC03-2A14-5DFC-34D9-3BFF16BAF573}"/>
              </a:ext>
            </a:extLst>
          </p:cNvPr>
          <p:cNvSpPr txBox="1"/>
          <p:nvPr/>
        </p:nvSpPr>
        <p:spPr>
          <a:xfrm>
            <a:off x="2731165" y="4501069"/>
            <a:ext cx="8850825" cy="2308324"/>
          </a:xfrm>
          <a:prstGeom prst="rect">
            <a:avLst/>
          </a:prstGeom>
          <a:noFill/>
          <a:ln>
            <a:noFill/>
          </a:ln>
        </p:spPr>
        <p:txBody>
          <a:bodyPr wrap="square" rtlCol="0">
            <a:spAutoFit/>
          </a:bodyPr>
          <a:lstStyle/>
          <a:p>
            <a:r>
              <a:rPr lang="en-US" kern="1200">
                <a:solidFill>
                  <a:schemeClr val="accent1">
                    <a:lumMod val="50000"/>
                  </a:schemeClr>
                </a:solidFill>
                <a:effectLst/>
                <a:latin typeface="Amasis MT Pro Black" panose="02040A04050005020304" pitchFamily="18" charset="0"/>
              </a:rPr>
              <a:t>Goal 5: Conduct Targeted Outreach and Education</a:t>
            </a:r>
          </a:p>
          <a:p>
            <a:r>
              <a:rPr lang="en-US" kern="1200">
                <a:solidFill>
                  <a:schemeClr val="accent1">
                    <a:lumMod val="50000"/>
                  </a:schemeClr>
                </a:solidFill>
                <a:effectLst/>
                <a:latin typeface="Amasis MT Pro Medium" panose="02040604050005020304" pitchFamily="18" charset="0"/>
              </a:rPr>
              <a:t>Provide education and information to key groups.</a:t>
            </a:r>
          </a:p>
          <a:p>
            <a:endParaRPr lang="en-US" kern="1200">
              <a:solidFill>
                <a:schemeClr val="accent1">
                  <a:lumMod val="50000"/>
                </a:schemeClr>
              </a:solidFill>
              <a:effectLst/>
              <a:latin typeface="Amasis MT Pro Medium" panose="02040604050005020304" pitchFamily="18" charset="0"/>
            </a:endParaRPr>
          </a:p>
          <a:p>
            <a:r>
              <a:rPr lang="en-US" kern="1200">
                <a:solidFill>
                  <a:schemeClr val="accent1">
                    <a:lumMod val="50000"/>
                  </a:schemeClr>
                </a:solidFill>
                <a:effectLst/>
                <a:latin typeface="Amasis MT Pro Medium" panose="02040604050005020304" pitchFamily="18" charset="0"/>
              </a:rPr>
              <a:t>Increase the number of people actively looking for and reporting high-consequence pests at vulnerable points along high-risk pathways.</a:t>
            </a:r>
          </a:p>
          <a:p>
            <a:endParaRPr lang="en-US" kern="1200">
              <a:solidFill>
                <a:schemeClr val="accent1">
                  <a:lumMod val="50000"/>
                </a:schemeClr>
              </a:solidFill>
              <a:effectLst/>
              <a:latin typeface="Amasis MT Pro Medium" panose="02040604050005020304" pitchFamily="18" charset="0"/>
            </a:endParaRPr>
          </a:p>
          <a:p>
            <a:r>
              <a:rPr lang="en-US" kern="1200">
                <a:solidFill>
                  <a:schemeClr val="accent1">
                    <a:lumMod val="50000"/>
                  </a:schemeClr>
                </a:solidFill>
                <a:effectLst/>
                <a:latin typeface="Amasis MT Pro Medium" panose="02040604050005020304" pitchFamily="18" charset="0"/>
              </a:rPr>
              <a:t>Increase public awareness and support for high priority plant pest and disease</a:t>
            </a:r>
          </a:p>
          <a:p>
            <a:r>
              <a:rPr lang="en-US" kern="1200">
                <a:solidFill>
                  <a:schemeClr val="accent1">
                    <a:lumMod val="50000"/>
                  </a:schemeClr>
                </a:solidFill>
                <a:effectLst/>
                <a:latin typeface="Amasis MT Pro Medium" panose="02040604050005020304" pitchFamily="18" charset="0"/>
              </a:rPr>
              <a:t>eradication programs and acceptance of control efforts.</a:t>
            </a:r>
          </a:p>
        </p:txBody>
      </p:sp>
      <p:sp>
        <p:nvSpPr>
          <p:cNvPr id="4" name="Slide Number Placeholder 3">
            <a:extLst>
              <a:ext uri="{FF2B5EF4-FFF2-40B4-BE49-F238E27FC236}">
                <a16:creationId xmlns:a16="http://schemas.microsoft.com/office/drawing/2014/main" id="{9BEC3B57-716E-8B16-8AEE-2EF938824ADF}"/>
              </a:ext>
            </a:extLst>
          </p:cNvPr>
          <p:cNvSpPr>
            <a:spLocks noGrp="1"/>
          </p:cNvSpPr>
          <p:nvPr>
            <p:ph type="sldNum" sz="quarter" idx="12"/>
          </p:nvPr>
        </p:nvSpPr>
        <p:spPr/>
        <p:txBody>
          <a:bodyPr/>
          <a:lstStyle/>
          <a:p>
            <a:fld id="{5267E680-71FF-44DA-8726-CE9EC60570B4}" type="slidenum">
              <a:rPr lang="en-US" smtClean="0"/>
              <a:t>8</a:t>
            </a:fld>
            <a:endParaRPr lang="en-US"/>
          </a:p>
        </p:txBody>
      </p:sp>
    </p:spTree>
    <p:extLst>
      <p:ext uri="{BB962C8B-B14F-4D97-AF65-F5344CB8AC3E}">
        <p14:creationId xmlns:p14="http://schemas.microsoft.com/office/powerpoint/2010/main" val="1592948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7051936-0CBE-77DB-C925-D0FD2D857353}"/>
              </a:ext>
            </a:extLst>
          </p:cNvPr>
          <p:cNvSpPr txBox="1">
            <a:spLocks noGrp="1"/>
          </p:cNvSpPr>
          <p:nvPr>
            <p:ph type="title" idx="4294967295"/>
          </p:nvPr>
        </p:nvSpPr>
        <p:spPr>
          <a:xfrm>
            <a:off x="338431" y="909641"/>
            <a:ext cx="8674216" cy="7263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Amasis MT Pro Black" panose="02040A04050005020304" pitchFamily="18" charset="0"/>
                <a:ea typeface="+mj-ea"/>
                <a:cs typeface="+mj-cs"/>
              </a:rPr>
              <a:t>Goal Area 6 Objectives</a:t>
            </a:r>
          </a:p>
        </p:txBody>
      </p:sp>
      <p:grpSp>
        <p:nvGrpSpPr>
          <p:cNvPr id="6" name="Group 5" descr="Blue rectangle with white text saying 6, representing Goal area 6 of PPA 7721">
            <a:extLst>
              <a:ext uri="{FF2B5EF4-FFF2-40B4-BE49-F238E27FC236}">
                <a16:creationId xmlns:a16="http://schemas.microsoft.com/office/drawing/2014/main" id="{AAA7395F-A105-7D2F-4F7B-68EFB3CAB9DF}"/>
              </a:ext>
            </a:extLst>
          </p:cNvPr>
          <p:cNvGrpSpPr/>
          <p:nvPr/>
        </p:nvGrpSpPr>
        <p:grpSpPr>
          <a:xfrm>
            <a:off x="610010" y="2053339"/>
            <a:ext cx="1999845" cy="2031325"/>
            <a:chOff x="610010" y="2053339"/>
            <a:chExt cx="1999845" cy="2031325"/>
          </a:xfrm>
        </p:grpSpPr>
        <p:sp>
          <p:nvSpPr>
            <p:cNvPr id="3" name="Rectangle: Rounded Corners 2">
              <a:extLst>
                <a:ext uri="{FF2B5EF4-FFF2-40B4-BE49-F238E27FC236}">
                  <a16:creationId xmlns:a16="http://schemas.microsoft.com/office/drawing/2014/main" id="{2F548B25-EC54-21C7-7BD2-E5818B272377}"/>
                </a:ext>
              </a:extLst>
            </p:cNvPr>
            <p:cNvSpPr/>
            <p:nvPr/>
          </p:nvSpPr>
          <p:spPr>
            <a:xfrm>
              <a:off x="610010" y="2053339"/>
              <a:ext cx="1999845" cy="2031325"/>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322AC2-CA61-4D37-1C83-69D1BFC25345}"/>
                </a:ext>
              </a:extLst>
            </p:cNvPr>
            <p:cNvSpPr/>
            <p:nvPr/>
          </p:nvSpPr>
          <p:spPr>
            <a:xfrm>
              <a:off x="1183129" y="2466442"/>
              <a:ext cx="844080" cy="1200329"/>
            </a:xfrm>
            <a:prstGeom prst="rect">
              <a:avLst/>
            </a:prstGeom>
            <a:noFill/>
          </p:spPr>
          <p:txBody>
            <a:bodyPr wrap="square" lIns="91440" tIns="45720" rIns="91440" bIns="45720">
              <a:spAutoFit/>
            </a:bodyPr>
            <a:lstStyle/>
            <a:p>
              <a:pPr algn="ctr"/>
              <a:r>
                <a:rPr lang="en-US" sz="7200" b="1" cap="none" spc="50">
                  <a:ln w="28575" cmpd="sng">
                    <a:noFill/>
                    <a:prstDash val="solid"/>
                  </a:ln>
                  <a:solidFill>
                    <a:schemeClr val="bg1"/>
                  </a:solidFill>
                  <a:effectLst/>
                  <a:latin typeface="Amasis MT Pro Black" panose="02040A04050005020304" pitchFamily="18" charset="0"/>
                </a:rPr>
                <a:t>6</a:t>
              </a:r>
            </a:p>
          </p:txBody>
        </p:sp>
      </p:grpSp>
      <p:sp>
        <p:nvSpPr>
          <p:cNvPr id="4" name="TextBox 3">
            <a:extLst>
              <a:ext uri="{FF2B5EF4-FFF2-40B4-BE49-F238E27FC236}">
                <a16:creationId xmlns:a16="http://schemas.microsoft.com/office/drawing/2014/main" id="{81537857-1A57-64A2-657D-A8D43D77E64A}"/>
              </a:ext>
            </a:extLst>
          </p:cNvPr>
          <p:cNvSpPr txBox="1"/>
          <p:nvPr/>
        </p:nvSpPr>
        <p:spPr>
          <a:xfrm>
            <a:off x="2791326" y="2053340"/>
            <a:ext cx="7808495" cy="3139321"/>
          </a:xfrm>
          <a:prstGeom prst="rect">
            <a:avLst/>
          </a:prstGeom>
          <a:noFill/>
        </p:spPr>
        <p:txBody>
          <a:bodyPr wrap="square" rtlCol="0">
            <a:spAutoFit/>
          </a:bodyPr>
          <a:lstStyle/>
          <a:p>
            <a:r>
              <a:rPr lang="en-US" kern="1200">
                <a:solidFill>
                  <a:schemeClr val="accent1">
                    <a:lumMod val="50000"/>
                  </a:schemeClr>
                </a:solidFill>
                <a:effectLst/>
                <a:latin typeface="Amasis MT Pro Black" panose="02040A04050005020304" pitchFamily="18" charset="0"/>
              </a:rPr>
              <a:t>Goal 6: Enhance Mitigation Capabilities and Rapid Response</a:t>
            </a:r>
            <a:endParaRPr lang="en-US">
              <a:solidFill>
                <a:schemeClr val="accent1">
                  <a:lumMod val="50000"/>
                </a:schemeClr>
              </a:solidFill>
              <a:effectLst/>
              <a:latin typeface="Amasis MT Pro Medium" panose="02040604050005020304" pitchFamily="18" charset="0"/>
            </a:endParaRPr>
          </a:p>
          <a:p>
            <a:endParaRPr lang="en-US">
              <a:solidFill>
                <a:schemeClr val="accent1">
                  <a:lumMod val="50000"/>
                </a:schemeClr>
              </a:solidFill>
              <a:latin typeface="Amasis MT Pro Medium" panose="02040604050005020304" pitchFamily="18" charset="0"/>
            </a:endParaRPr>
          </a:p>
          <a:p>
            <a:pPr marL="0" marR="0">
              <a:lnSpc>
                <a:spcPct val="100000"/>
              </a:lnSpc>
              <a:spcBef>
                <a:spcPts val="0"/>
              </a:spcBef>
              <a:spcAft>
                <a:spcPts val="0"/>
              </a:spcAft>
            </a:pPr>
            <a:r>
              <a:rPr lang="en-US" sz="1800">
                <a:solidFill>
                  <a:schemeClr val="accent1">
                    <a:lumMod val="50000"/>
                  </a:schemeClr>
                </a:solidFill>
                <a:effectLst/>
                <a:latin typeface="Amasis MT Pro Medium" panose="02040604050005020304" pitchFamily="18" charset="0"/>
                <a:ea typeface="Times New Roman"/>
              </a:rPr>
              <a:t>Develop or adapt new control technologies, tools, and treatments for use in plant health emergencies and/or established pest programs.</a:t>
            </a:r>
          </a:p>
          <a:p>
            <a:pPr marL="0" marR="0">
              <a:lnSpc>
                <a:spcPct val="100000"/>
              </a:lnSpc>
              <a:spcBef>
                <a:spcPts val="0"/>
              </a:spcBef>
              <a:spcAft>
                <a:spcPts val="0"/>
              </a:spcAft>
            </a:pPr>
            <a:endParaRPr lang="en-US" sz="1800">
              <a:solidFill>
                <a:schemeClr val="accent1">
                  <a:lumMod val="50000"/>
                </a:schemeClr>
              </a:solidFill>
              <a:effectLst/>
              <a:latin typeface="Amasis MT Pro Medium" panose="02040604050005020304" pitchFamily="18" charset="0"/>
              <a:ea typeface="Times New Roman"/>
            </a:endParaRPr>
          </a:p>
          <a:p>
            <a:pPr marL="0" marR="0">
              <a:lnSpc>
                <a:spcPct val="100000"/>
              </a:lnSpc>
              <a:spcBef>
                <a:spcPts val="0"/>
              </a:spcBef>
              <a:spcAft>
                <a:spcPts val="0"/>
              </a:spcAft>
            </a:pPr>
            <a:r>
              <a:rPr lang="en-US" sz="1800">
                <a:solidFill>
                  <a:schemeClr val="accent1">
                    <a:lumMod val="50000"/>
                  </a:schemeClr>
                </a:solidFill>
                <a:effectLst/>
                <a:latin typeface="Amasis MT Pro Medium" panose="02040604050005020304" pitchFamily="18" charset="0"/>
                <a:ea typeface="Times New Roman"/>
              </a:rPr>
              <a:t>Improve the knowledge base, response options, and capabilities prior to the onset of a plant health emergency. </a:t>
            </a:r>
          </a:p>
          <a:p>
            <a:pPr marL="0" marR="0">
              <a:lnSpc>
                <a:spcPct val="100000"/>
              </a:lnSpc>
              <a:spcBef>
                <a:spcPts val="0"/>
              </a:spcBef>
              <a:spcAft>
                <a:spcPts val="0"/>
              </a:spcAft>
            </a:pPr>
            <a:endParaRPr lang="en-US" sz="1800">
              <a:solidFill>
                <a:schemeClr val="accent1">
                  <a:lumMod val="50000"/>
                </a:schemeClr>
              </a:solidFill>
              <a:effectLst/>
              <a:latin typeface="Amasis MT Pro Medium" panose="02040604050005020304" pitchFamily="18" charset="0"/>
              <a:ea typeface="Times New Roman"/>
            </a:endParaRPr>
          </a:p>
          <a:p>
            <a:pPr marL="0" marR="0">
              <a:lnSpc>
                <a:spcPct val="100000"/>
              </a:lnSpc>
              <a:spcBef>
                <a:spcPts val="0"/>
              </a:spcBef>
              <a:spcAft>
                <a:spcPts val="0"/>
              </a:spcAft>
            </a:pPr>
            <a:r>
              <a:rPr lang="en-US" sz="1800">
                <a:solidFill>
                  <a:schemeClr val="accent1">
                    <a:lumMod val="50000"/>
                  </a:schemeClr>
                </a:solidFill>
                <a:effectLst/>
                <a:latin typeface="Amasis MT Pro Medium" panose="02040604050005020304" pitchFamily="18" charset="0"/>
                <a:ea typeface="Times New Roman"/>
              </a:rPr>
              <a:t>Support the use of existing tools and initial response protocols for the overarching goals of containment, control, and/or eradication of plant pests.</a:t>
            </a:r>
          </a:p>
        </p:txBody>
      </p:sp>
      <p:sp>
        <p:nvSpPr>
          <p:cNvPr id="2" name="Slide Number Placeholder 1">
            <a:extLst>
              <a:ext uri="{FF2B5EF4-FFF2-40B4-BE49-F238E27FC236}">
                <a16:creationId xmlns:a16="http://schemas.microsoft.com/office/drawing/2014/main" id="{2DAE1927-ECBD-9C4A-48DD-17E79EE59D96}"/>
              </a:ext>
            </a:extLst>
          </p:cNvPr>
          <p:cNvSpPr>
            <a:spLocks noGrp="1"/>
          </p:cNvSpPr>
          <p:nvPr>
            <p:ph type="sldNum" sz="quarter" idx="12"/>
          </p:nvPr>
        </p:nvSpPr>
        <p:spPr/>
        <p:txBody>
          <a:bodyPr/>
          <a:lstStyle/>
          <a:p>
            <a:fld id="{5267E680-71FF-44DA-8726-CE9EC60570B4}" type="slidenum">
              <a:rPr lang="en-US" smtClean="0"/>
              <a:t>9</a:t>
            </a:fld>
            <a:endParaRPr lang="en-US"/>
          </a:p>
        </p:txBody>
      </p:sp>
    </p:spTree>
    <p:extLst>
      <p:ext uri="{BB962C8B-B14F-4D97-AF65-F5344CB8AC3E}">
        <p14:creationId xmlns:p14="http://schemas.microsoft.com/office/powerpoint/2010/main" val="1340548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41D11D2B30CF41AA919606C518557C" ma:contentTypeVersion="6" ma:contentTypeDescription="Create a new document." ma:contentTypeScope="" ma:versionID="e465586bf9146843dad58ce93e87fe74">
  <xsd:schema xmlns:xsd="http://www.w3.org/2001/XMLSchema" xmlns:xs="http://www.w3.org/2001/XMLSchema" xmlns:p="http://schemas.microsoft.com/office/2006/metadata/properties" xmlns:ns2="946b1f3c-ad30-4bca-9395-c2c4ea552107" xmlns:ns3="b14c26a2-44bc-4878-a87e-1bfcb7b86ca1" xmlns:ns4="6413699b-d948-40f1-9d08-c7ff8b30f535" targetNamespace="http://schemas.microsoft.com/office/2006/metadata/properties" ma:root="true" ma:fieldsID="f14f3ce6091e148155ed60457a7eb6f5" ns2:_="" ns3:_="" ns4:_="">
    <xsd:import namespace="946b1f3c-ad30-4bca-9395-c2c4ea552107"/>
    <xsd:import namespace="b14c26a2-44bc-4878-a87e-1bfcb7b86ca1"/>
    <xsd:import namespace="6413699b-d948-40f1-9d08-c7ff8b30f535"/>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6b1f3c-ad30-4bca-9395-c2c4ea55210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14c26a2-44bc-4878-a87e-1bfcb7b86ca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13699b-d948-40f1-9d08-c7ff8b30f53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946b1f3c-ad30-4bca-9395-c2c4ea552107">NXRC265MJ43S-856470644-35</_dlc_DocId>
    <_dlc_DocIdUrl xmlns="946b1f3c-ad30-4bca-9395-c2c4ea552107">
      <Url>https://usdagcc.sharepoint.com/sites/aphis-ppq-policy/php/PD/FarmBill/_layouts/15/DocIdRedir.aspx?ID=NXRC265MJ43S-856470644-35</Url>
      <Description>NXRC265MJ43S-856470644-35</Description>
    </_dlc_DocIdUrl>
    <SharedWithUsers xmlns="6413699b-d948-40f1-9d08-c7ff8b30f535">
      <UserInfo>
        <DisplayName>Rosenthal, Gregory - MRP-APHIS</DisplayName>
        <AccountId>786</AccountId>
        <AccountType/>
      </UserInfo>
      <UserInfo>
        <DisplayName>Dawson, April - MRP-APHIS</DisplayName>
        <AccountId>15077</AccountId>
        <AccountType/>
      </UserInfo>
      <UserInfo>
        <DisplayName>Bakken, Kelsey - MRP-APHIS</DisplayName>
        <AccountId>14383</AccountId>
        <AccountType/>
      </UserInfo>
      <UserInfo>
        <DisplayName>Thiessen, Lindsey - MRP-APHIS</DisplayName>
        <AccountId>9775</AccountId>
        <AccountType/>
      </UserInfo>
      <UserInfo>
        <DisplayName>Carey, Chelsea - MRP-APHIS</DisplayName>
        <AccountId>1496</AccountId>
        <AccountType/>
      </UserInfo>
      <UserInfo>
        <DisplayName>Van Meter, Julie - MRP-APHIS</DisplayName>
        <AccountId>14893</AccountId>
        <AccountType/>
      </UserInfo>
    </SharedWithUsers>
  </documentManagement>
</p:properties>
</file>

<file path=customXml/itemProps1.xml><?xml version="1.0" encoding="utf-8"?>
<ds:datastoreItem xmlns:ds="http://schemas.openxmlformats.org/officeDocument/2006/customXml" ds:itemID="{2515FAEF-AD5C-4D58-980D-90868ECBAAA5}">
  <ds:schemaRefs>
    <ds:schemaRef ds:uri="6413699b-d948-40f1-9d08-c7ff8b30f535"/>
    <ds:schemaRef ds:uri="946b1f3c-ad30-4bca-9395-c2c4ea552107"/>
    <ds:schemaRef ds:uri="b14c26a2-44bc-4878-a87e-1bfcb7b86c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7EC6F69-9CC0-4B62-8373-F2C952A5015B}">
  <ds:schemaRefs>
    <ds:schemaRef ds:uri="http://schemas.microsoft.com/sharepoint/v3/contenttype/forms"/>
  </ds:schemaRefs>
</ds:datastoreItem>
</file>

<file path=customXml/itemProps3.xml><?xml version="1.0" encoding="utf-8"?>
<ds:datastoreItem xmlns:ds="http://schemas.openxmlformats.org/officeDocument/2006/customXml" ds:itemID="{AF430ADC-BE9A-436B-A82D-565B4DB38D86}">
  <ds:schemaRefs>
    <ds:schemaRef ds:uri="http://schemas.microsoft.com/sharepoint/events"/>
  </ds:schemaRefs>
</ds:datastoreItem>
</file>

<file path=customXml/itemProps4.xml><?xml version="1.0" encoding="utf-8"?>
<ds:datastoreItem xmlns:ds="http://schemas.openxmlformats.org/officeDocument/2006/customXml" ds:itemID="{867B0EE3-4193-4973-88BB-E55C825A6B21}">
  <ds:schemaRefs>
    <ds:schemaRef ds:uri="http://purl.org/dc/elements/1.1/"/>
    <ds:schemaRef ds:uri="http://purl.org/dc/terms/"/>
    <ds:schemaRef ds:uri="http://schemas.microsoft.com/office/2006/metadata/properties"/>
    <ds:schemaRef ds:uri="http://www.w3.org/XML/1998/namespace"/>
    <ds:schemaRef ds:uri="946b1f3c-ad30-4bca-9395-c2c4ea552107"/>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6413699b-d948-40f1-9d08-c7ff8b30f535"/>
    <ds:schemaRef ds:uri="b14c26a2-44bc-4878-a87e-1bfcb7b86ca1"/>
  </ds:schemaRefs>
</ds:datastoreItem>
</file>

<file path=docProps/app.xml><?xml version="1.0" encoding="utf-8"?>
<Properties xmlns="http://schemas.openxmlformats.org/officeDocument/2006/extended-properties" xmlns:vt="http://schemas.openxmlformats.org/officeDocument/2006/docPropsVTypes">
  <TotalTime>1642</TotalTime>
  <Words>3237</Words>
  <Application>Microsoft Office PowerPoint</Application>
  <PresentationFormat>Widescreen</PresentationFormat>
  <Paragraphs>396</Paragraphs>
  <Slides>43</Slides>
  <Notes>43</Notes>
  <HiddenSlides>0</HiddenSlides>
  <MMClips>2</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Introduction to Funding Regulatory Plant Pathogen Research</vt:lpstr>
      <vt:lpstr>Overview of Presentation</vt:lpstr>
      <vt:lpstr>What is PPA 7721? </vt:lpstr>
      <vt:lpstr>What is PPA 7721? – (2 of 2)</vt:lpstr>
      <vt:lpstr>The Plant Pest and Disease Management and Disaster Prevention Program (PPDMDPP)</vt:lpstr>
      <vt:lpstr>Goal Area 1A &amp; 1S Objectives</vt:lpstr>
      <vt:lpstr>Goal Areas 2 &amp; 3 Objectives</vt:lpstr>
      <vt:lpstr>Goal Areas 4 &amp; 5 Objectives</vt:lpstr>
      <vt:lpstr>Goal Area 6 Objectives</vt:lpstr>
      <vt:lpstr>Steps to Implementation of the PPDMDPP</vt:lpstr>
      <vt:lpstr>Steps and Details of the Implementation of the PPDMDPP</vt:lpstr>
      <vt:lpstr>PPA 7721 Implementation Plan</vt:lpstr>
      <vt:lpstr>Who are Cooperators?</vt:lpstr>
      <vt:lpstr>What Are Cooperative Agreements?</vt:lpstr>
      <vt:lpstr>Where to Submit a PPA 7721 Suggestion (1 of 3)</vt:lpstr>
      <vt:lpstr>Where to Submit a PPA 7721 Suggestion (2 of 3)</vt:lpstr>
      <vt:lpstr>Where to Submit a PPA 7721 Suggestion (3 of 3)</vt:lpstr>
      <vt:lpstr>How to Use ServiceNow</vt:lpstr>
      <vt:lpstr>ServiceNow: Submitting on Behalf of Another (1 of 3)</vt:lpstr>
      <vt:lpstr>ServiceNow: Submitting on Behalf of Another (2 of 3)</vt:lpstr>
      <vt:lpstr>ServiceNow: Submitting on Behalf of Another (3 of 3)</vt:lpstr>
      <vt:lpstr>ServiceNow: Suggestion Roles</vt:lpstr>
      <vt:lpstr>ServiceNow: Academia as Cooperator Type (1 of 3)</vt:lpstr>
      <vt:lpstr>ServiceNow: Academia as Cooperator Type (2 of 3)</vt:lpstr>
      <vt:lpstr>ServiceNow: Academia as Cooperator Type (3 of 3)</vt:lpstr>
      <vt:lpstr>ServiceNow: Input for ‘Pest’ Fields (1 of 3)</vt:lpstr>
      <vt:lpstr>ServiceNow: Input for ‘Pest’ Fields (2 of 3)</vt:lpstr>
      <vt:lpstr>ServiceNow: Input for ‘Pest’ Fields (3 of 3)</vt:lpstr>
      <vt:lpstr>ServiceNow: Suggestion Edits or Retractions (1 of 3)</vt:lpstr>
      <vt:lpstr>ServiceNow: Suggestion Edits or Retractions (2 of 3)</vt:lpstr>
      <vt:lpstr>ServiceNow: Suggestion Edits or Retractions (3 of 3)</vt:lpstr>
      <vt:lpstr>Questions to Ponder in…</vt:lpstr>
      <vt:lpstr>Components of a Good Suggestion (1 of 2)</vt:lpstr>
      <vt:lpstr>Example 1 - Components of a good suggestion</vt:lpstr>
      <vt:lpstr>Components of a Good Suggestion (2 of 2)</vt:lpstr>
      <vt:lpstr>Example 2 - Components of a good suggestion</vt:lpstr>
      <vt:lpstr>Example 3 - Components of a good suggestion</vt:lpstr>
      <vt:lpstr>Review Process &amp; Evaluation Criteria</vt:lpstr>
      <vt:lpstr>Recap: PPDMDPP Timeline</vt:lpstr>
      <vt:lpstr>Let’s go through a checklist</vt:lpstr>
      <vt:lpstr>Resources</vt:lpstr>
      <vt:lpstr>Contribute to PPA 7721 as a Reviewer</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PPA 7721 General and Funding Webinar</dc:title>
  <dc:creator>glorimar.marrero@usda.gov</dc:creator>
  <cp:lastModifiedBy>Marrero, Glorimar - MRP-APHIS</cp:lastModifiedBy>
  <cp:revision>3</cp:revision>
  <dcterms:created xsi:type="dcterms:W3CDTF">2021-03-03T14:23:58Z</dcterms:created>
  <dcterms:modified xsi:type="dcterms:W3CDTF">2024-06-04T12:30:52Z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0x0101009A41D11D2B30CF41AA919606C518557C</vt:lpwstr>
  </property>
  <property fmtid="{D5CDD505-2E9C-101B-9397-08002B2CF9AE}" pid="3" name="_dlc_DocIdItemGuid">
    <vt:lpwstr>9dab3420-9939-48b9-a0fd-325a895800b1</vt:lpwstr>
  </property>
  <property fmtid="{D5CDD505-2E9C-101B-9397-08002B2CF9AE}" pid="4" name="Fiscal Year">
    <vt:lpwstr>FY Not Applicable</vt:lpwstr>
  </property>
  <property fmtid="{D5CDD505-2E9C-101B-9397-08002B2CF9AE}" pid="5" name="Usage">
    <vt:lpwstr>Anyone</vt:lpwstr>
  </property>
</Properties>
</file>